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17_41D45ACF.xml" ContentType="application/vnd.ms-powerpoint.comment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8" r:id="rId2"/>
  </p:sldMasterIdLst>
  <p:notesMasterIdLst>
    <p:notesMasterId r:id="rId24"/>
  </p:notesMasterIdLst>
  <p:handoutMasterIdLst>
    <p:handoutMasterId r:id="rId25"/>
  </p:handoutMasterIdLst>
  <p:sldIdLst>
    <p:sldId id="265" r:id="rId3"/>
    <p:sldId id="282" r:id="rId4"/>
    <p:sldId id="266" r:id="rId5"/>
    <p:sldId id="267" r:id="rId6"/>
    <p:sldId id="268" r:id="rId7"/>
    <p:sldId id="283" r:id="rId8"/>
    <p:sldId id="269" r:id="rId9"/>
    <p:sldId id="280" r:id="rId10"/>
    <p:sldId id="284" r:id="rId11"/>
    <p:sldId id="272" r:id="rId12"/>
    <p:sldId id="271" r:id="rId13"/>
    <p:sldId id="285" r:id="rId14"/>
    <p:sldId id="270" r:id="rId15"/>
    <p:sldId id="273" r:id="rId16"/>
    <p:sldId id="274" r:id="rId17"/>
    <p:sldId id="275" r:id="rId18"/>
    <p:sldId id="281" r:id="rId19"/>
    <p:sldId id="277" r:id="rId20"/>
    <p:sldId id="286" r:id="rId21"/>
    <p:sldId id="278" r:id="rId22"/>
    <p:sldId id="279" r:id="rId23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A89A9E-99A0-40A9-9664-A9A336C4953C}" name="Internat LO nr XIV" initials="IX" userId="S::internat@lo14.wroc.pl::3983dce3-c61d-4e22-ad47-4e82ba3c97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D26AB-0834-FC90-110E-1AE3F38D6FD0}" v="173" dt="2025-03-31T12:14:38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117_41D45A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9DE190-C7C3-413B-950B-EA7E03DC67B1}" authorId="{BDA89A9E-99A0-40A9-9664-A9A336C4953C}" created="2025-03-31T10:59:31.35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04435919" sldId="279"/>
      <ac:picMk id="6" creationId="{E5A56C50-A4CE-663C-EA70-11A5A72491C7}"/>
    </ac:deMkLst>
    <p188:txBody>
      <a:bodyPr/>
      <a:lstStyle/>
      <a:p>
        <a:r>
          <a:rPr lang="pl-PL"/>
          <a:t>fot. A. Gościej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mailto:Sekretariat.internat@lo14.wroc.pl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mailto:Sekretariat.internat@lo14.wroc.p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98E0F-D58A-43E3-95CC-7A23EBE5EE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EC3A546-D341-4095-A94B-F9430A0BC6EF}">
      <dgm:prSet/>
      <dgm:spPr/>
      <dgm:t>
        <a:bodyPr/>
        <a:lstStyle/>
        <a:p>
          <a:r>
            <a:rPr lang="pl-PL" b="0" dirty="0"/>
            <a:t>§21.1 Decyzja o przyjęciu do Internatu jest podstawą</a:t>
          </a:r>
          <a:endParaRPr lang="en-US" dirty="0"/>
        </a:p>
      </dgm:t>
    </dgm:pt>
    <dgm:pt modelId="{6F43AD47-BB45-45CF-A3A6-FB919BDB80B9}" type="parTrans" cxnId="{BB83F8DA-71AA-486C-857A-466472AD30E0}">
      <dgm:prSet/>
      <dgm:spPr/>
      <dgm:t>
        <a:bodyPr/>
        <a:lstStyle/>
        <a:p>
          <a:endParaRPr lang="en-US"/>
        </a:p>
      </dgm:t>
    </dgm:pt>
    <dgm:pt modelId="{A0F94127-D44B-46CF-87EC-54D9015BFD98}" type="sibTrans" cxnId="{BB83F8DA-71AA-486C-857A-466472AD30E0}">
      <dgm:prSet/>
      <dgm:spPr/>
      <dgm:t>
        <a:bodyPr/>
        <a:lstStyle/>
        <a:p>
          <a:endParaRPr lang="en-US"/>
        </a:p>
      </dgm:t>
    </dgm:pt>
    <dgm:pt modelId="{322A274C-5342-40F4-A631-24296817FA5F}">
      <dgm:prSet/>
      <dgm:spPr/>
      <dgm:t>
        <a:bodyPr/>
        <a:lstStyle/>
        <a:p>
          <a:r>
            <a:rPr lang="pl-PL" b="0" dirty="0"/>
            <a:t>zawarcia umowy o korzystanie z miejsca w Internacie</a:t>
          </a:r>
          <a:endParaRPr lang="en-US" dirty="0"/>
        </a:p>
      </dgm:t>
    </dgm:pt>
    <dgm:pt modelId="{4291E63C-B951-409F-B7DB-30E3E52A57C5}" type="parTrans" cxnId="{4C327ACD-21A4-4AFA-9E2A-A5B41951367C}">
      <dgm:prSet/>
      <dgm:spPr/>
      <dgm:t>
        <a:bodyPr/>
        <a:lstStyle/>
        <a:p>
          <a:endParaRPr lang="en-US"/>
        </a:p>
      </dgm:t>
    </dgm:pt>
    <dgm:pt modelId="{3D1AB34D-67A0-4BDD-9B09-39519BF3DBEC}" type="sibTrans" cxnId="{4C327ACD-21A4-4AFA-9E2A-A5B41951367C}">
      <dgm:prSet/>
      <dgm:spPr/>
      <dgm:t>
        <a:bodyPr/>
        <a:lstStyle/>
        <a:p>
          <a:endParaRPr lang="en-US"/>
        </a:p>
      </dgm:t>
    </dgm:pt>
    <dgm:pt modelId="{22D2BEA0-74AE-4428-9F2A-89213F08E4E2}">
      <dgm:prSet/>
      <dgm:spPr/>
      <dgm:t>
        <a:bodyPr/>
        <a:lstStyle/>
        <a:p>
          <a:r>
            <a:rPr lang="pl-PL" b="0" dirty="0"/>
            <a:t>w danym roku szkolnym. Umowa zawierana jest do dnia</a:t>
          </a:r>
          <a:endParaRPr lang="en-US" dirty="0"/>
        </a:p>
      </dgm:t>
    </dgm:pt>
    <dgm:pt modelId="{F441D007-BF3A-4FED-AC35-0D0E8121716D}" type="parTrans" cxnId="{855132F8-C16D-4256-AE36-E3306CFA9F5F}">
      <dgm:prSet/>
      <dgm:spPr/>
      <dgm:t>
        <a:bodyPr/>
        <a:lstStyle/>
        <a:p>
          <a:endParaRPr lang="en-US"/>
        </a:p>
      </dgm:t>
    </dgm:pt>
    <dgm:pt modelId="{36F87BA3-9909-4566-A9B8-213C1E88C508}" type="sibTrans" cxnId="{855132F8-C16D-4256-AE36-E3306CFA9F5F}">
      <dgm:prSet/>
      <dgm:spPr/>
      <dgm:t>
        <a:bodyPr/>
        <a:lstStyle/>
        <a:p>
          <a:endParaRPr lang="en-US"/>
        </a:p>
      </dgm:t>
    </dgm:pt>
    <dgm:pt modelId="{255DD0B0-0E30-4B27-B733-1966283A0E7B}">
      <dgm:prSet/>
      <dgm:spPr/>
      <dgm:t>
        <a:bodyPr/>
        <a:lstStyle/>
        <a:p>
          <a:r>
            <a:rPr lang="pl-PL" b="0" dirty="0"/>
            <a:t>zakończenia zajęć dydaktycznych w danym roku szkolnym.</a:t>
          </a:r>
          <a:endParaRPr lang="en-US" dirty="0"/>
        </a:p>
      </dgm:t>
    </dgm:pt>
    <dgm:pt modelId="{E8D27B6B-7D34-4B74-A8B8-C1B68FD245B2}" type="parTrans" cxnId="{103E8DBF-168E-47BC-AF04-58FE40C0ABE9}">
      <dgm:prSet/>
      <dgm:spPr/>
      <dgm:t>
        <a:bodyPr/>
        <a:lstStyle/>
        <a:p>
          <a:endParaRPr lang="en-US"/>
        </a:p>
      </dgm:t>
    </dgm:pt>
    <dgm:pt modelId="{D4890A75-DF65-48D4-8475-7BF5067AC4D9}" type="sibTrans" cxnId="{103E8DBF-168E-47BC-AF04-58FE40C0ABE9}">
      <dgm:prSet/>
      <dgm:spPr/>
      <dgm:t>
        <a:bodyPr/>
        <a:lstStyle/>
        <a:p>
          <a:endParaRPr lang="en-US"/>
        </a:p>
      </dgm:t>
    </dgm:pt>
    <dgm:pt modelId="{144669B9-B436-4EE1-B848-372DB39986F8}">
      <dgm:prSet/>
      <dgm:spPr/>
      <dgm:t>
        <a:bodyPr/>
        <a:lstStyle/>
        <a:p>
          <a:r>
            <a:rPr lang="pl-PL" b="0" dirty="0"/>
            <a:t>§21.2 Absolwent, który zamierza przebywać w Internacie w</a:t>
          </a:r>
          <a:endParaRPr lang="en-US" dirty="0"/>
        </a:p>
      </dgm:t>
    </dgm:pt>
    <dgm:pt modelId="{ACF86F09-81F2-42D7-84BA-32326BCF1C88}" type="parTrans" cxnId="{DE54A01D-E24A-46CD-8C7F-9D1BDDC439B1}">
      <dgm:prSet/>
      <dgm:spPr/>
      <dgm:t>
        <a:bodyPr/>
        <a:lstStyle/>
        <a:p>
          <a:endParaRPr lang="en-US"/>
        </a:p>
      </dgm:t>
    </dgm:pt>
    <dgm:pt modelId="{1DFF8D2A-639E-4E55-B87E-45D24051D2FB}" type="sibTrans" cxnId="{DE54A01D-E24A-46CD-8C7F-9D1BDDC439B1}">
      <dgm:prSet/>
      <dgm:spPr/>
      <dgm:t>
        <a:bodyPr/>
        <a:lstStyle/>
        <a:p>
          <a:endParaRPr lang="en-US"/>
        </a:p>
      </dgm:t>
    </dgm:pt>
    <dgm:pt modelId="{E942F2CD-C945-4268-B2DE-0D14C78531D3}">
      <dgm:prSet/>
      <dgm:spPr/>
      <dgm:t>
        <a:bodyPr/>
        <a:lstStyle/>
        <a:p>
          <a:r>
            <a:rPr lang="pl-PL" b="0" dirty="0"/>
            <a:t>okresie egzaminów dojrzałości, składa ponownie wniosek do</a:t>
          </a:r>
          <a:endParaRPr lang="en-US" dirty="0"/>
        </a:p>
      </dgm:t>
    </dgm:pt>
    <dgm:pt modelId="{D1415D41-58CA-4E6C-90AD-46EB138F7E2E}" type="parTrans" cxnId="{8077071D-FB62-4FB3-817E-B08146F3DA04}">
      <dgm:prSet/>
      <dgm:spPr/>
      <dgm:t>
        <a:bodyPr/>
        <a:lstStyle/>
        <a:p>
          <a:endParaRPr lang="en-US"/>
        </a:p>
      </dgm:t>
    </dgm:pt>
    <dgm:pt modelId="{AFE30971-297D-441C-AA96-24564DD17E24}" type="sibTrans" cxnId="{8077071D-FB62-4FB3-817E-B08146F3DA04}">
      <dgm:prSet/>
      <dgm:spPr/>
      <dgm:t>
        <a:bodyPr/>
        <a:lstStyle/>
        <a:p>
          <a:endParaRPr lang="en-US"/>
        </a:p>
      </dgm:t>
    </dgm:pt>
    <dgm:pt modelId="{1A73F406-3277-40B8-B322-DEAB17CC410D}">
      <dgm:prSet/>
      <dgm:spPr/>
      <dgm:t>
        <a:bodyPr/>
        <a:lstStyle/>
        <a:p>
          <a:r>
            <a:rPr lang="pl-PL" b="0" dirty="0"/>
            <a:t>Internatu do 15 kwietnia danego roku. Wniosek rozpatruje</a:t>
          </a:r>
          <a:endParaRPr lang="en-US" dirty="0"/>
        </a:p>
      </dgm:t>
    </dgm:pt>
    <dgm:pt modelId="{CF6F7692-9065-4E67-8ED0-B6ED108A9141}" type="parTrans" cxnId="{73189B88-D139-40A3-941F-CE4D616B1300}">
      <dgm:prSet/>
      <dgm:spPr/>
      <dgm:t>
        <a:bodyPr/>
        <a:lstStyle/>
        <a:p>
          <a:endParaRPr lang="en-US"/>
        </a:p>
      </dgm:t>
    </dgm:pt>
    <dgm:pt modelId="{D049CB04-02F9-4721-8253-56AA0BDD34A0}" type="sibTrans" cxnId="{73189B88-D139-40A3-941F-CE4D616B1300}">
      <dgm:prSet/>
      <dgm:spPr/>
      <dgm:t>
        <a:bodyPr/>
        <a:lstStyle/>
        <a:p>
          <a:endParaRPr lang="en-US"/>
        </a:p>
      </dgm:t>
    </dgm:pt>
    <dgm:pt modelId="{C33E33C6-7413-4E68-A247-E9BB1C733832}">
      <dgm:prSet/>
      <dgm:spPr/>
      <dgm:t>
        <a:bodyPr/>
        <a:lstStyle/>
        <a:p>
          <a:r>
            <a:rPr lang="pl-PL" b="0" dirty="0"/>
            <a:t>komisja, o której mowa w § 18. Regulaminu, przy czym o</a:t>
          </a:r>
          <a:endParaRPr lang="en-US" dirty="0"/>
        </a:p>
      </dgm:t>
    </dgm:pt>
    <dgm:pt modelId="{6FCF088C-0523-44F7-8D5A-FA02E149FE23}" type="parTrans" cxnId="{D82C82D8-87F0-4D9C-B89B-2E488EEDFC8A}">
      <dgm:prSet/>
      <dgm:spPr/>
      <dgm:t>
        <a:bodyPr/>
        <a:lstStyle/>
        <a:p>
          <a:endParaRPr lang="en-US"/>
        </a:p>
      </dgm:t>
    </dgm:pt>
    <dgm:pt modelId="{2B0A83AD-51F6-4564-B2F6-0140CAF63566}" type="sibTrans" cxnId="{D82C82D8-87F0-4D9C-B89B-2E488EEDFC8A}">
      <dgm:prSet/>
      <dgm:spPr/>
      <dgm:t>
        <a:bodyPr/>
        <a:lstStyle/>
        <a:p>
          <a:endParaRPr lang="en-US"/>
        </a:p>
      </dgm:t>
    </dgm:pt>
    <dgm:pt modelId="{9E3576A6-345C-457B-BC1C-5F87739CC703}">
      <dgm:prSet/>
      <dgm:spPr/>
      <dgm:t>
        <a:bodyPr/>
        <a:lstStyle/>
        <a:p>
          <a:r>
            <a:rPr lang="pl-PL" b="0" dirty="0"/>
            <a:t>pozytywnym rozpatrzeniu wniosku decyduje w szczególności</a:t>
          </a:r>
          <a:endParaRPr lang="en-US" dirty="0"/>
        </a:p>
      </dgm:t>
    </dgm:pt>
    <dgm:pt modelId="{36D7A95D-560B-49E8-8B30-9BE4708C6CFD}" type="parTrans" cxnId="{F960581E-1692-45B3-AD7A-D6071048A778}">
      <dgm:prSet/>
      <dgm:spPr/>
      <dgm:t>
        <a:bodyPr/>
        <a:lstStyle/>
        <a:p>
          <a:endParaRPr lang="en-US"/>
        </a:p>
      </dgm:t>
    </dgm:pt>
    <dgm:pt modelId="{533FC416-89D0-46A5-B6B0-ED0E983F2677}" type="sibTrans" cxnId="{F960581E-1692-45B3-AD7A-D6071048A778}">
      <dgm:prSet/>
      <dgm:spPr/>
      <dgm:t>
        <a:bodyPr/>
        <a:lstStyle/>
        <a:p>
          <a:endParaRPr lang="en-US"/>
        </a:p>
      </dgm:t>
    </dgm:pt>
    <dgm:pt modelId="{A00D3FA1-5EED-4848-ACC7-CEA070C3EB51}">
      <dgm:prSet/>
      <dgm:spPr/>
      <dgm:t>
        <a:bodyPr/>
        <a:lstStyle/>
        <a:p>
          <a:r>
            <a:rPr lang="pl-PL" b="0" dirty="0"/>
            <a:t>dotychczasowe zachowanie wnioskodawcy w okresie</a:t>
          </a:r>
          <a:endParaRPr lang="en-US" dirty="0"/>
        </a:p>
      </dgm:t>
    </dgm:pt>
    <dgm:pt modelId="{6633A70D-F668-46FA-80D7-30064FDC4FBA}" type="parTrans" cxnId="{D0F96C01-EA23-4640-9D1A-30DB04B16380}">
      <dgm:prSet/>
      <dgm:spPr/>
      <dgm:t>
        <a:bodyPr/>
        <a:lstStyle/>
        <a:p>
          <a:endParaRPr lang="en-US"/>
        </a:p>
      </dgm:t>
    </dgm:pt>
    <dgm:pt modelId="{E6A4CDD7-F9BD-4BD7-92C6-381FE0FDFA90}" type="sibTrans" cxnId="{D0F96C01-EA23-4640-9D1A-30DB04B16380}">
      <dgm:prSet/>
      <dgm:spPr/>
      <dgm:t>
        <a:bodyPr/>
        <a:lstStyle/>
        <a:p>
          <a:endParaRPr lang="en-US"/>
        </a:p>
      </dgm:t>
    </dgm:pt>
    <dgm:pt modelId="{FC53A59E-6EAB-47F9-A256-999C8F21544B}">
      <dgm:prSet/>
      <dgm:spPr/>
      <dgm:t>
        <a:bodyPr/>
        <a:lstStyle/>
        <a:p>
          <a:r>
            <a:rPr lang="pl-PL" b="0" dirty="0"/>
            <a:t>w okresie przebywania w Internacie.</a:t>
          </a:r>
          <a:endParaRPr lang="en-US" dirty="0"/>
        </a:p>
      </dgm:t>
    </dgm:pt>
    <dgm:pt modelId="{F19D2207-87F2-4351-88E3-3B152674AAB0}" type="parTrans" cxnId="{7CF1D057-1610-4CB8-B701-62BD71EC465C}">
      <dgm:prSet/>
      <dgm:spPr/>
      <dgm:t>
        <a:bodyPr/>
        <a:lstStyle/>
        <a:p>
          <a:endParaRPr lang="en-US"/>
        </a:p>
      </dgm:t>
    </dgm:pt>
    <dgm:pt modelId="{DA89DCAD-77A0-4E1E-ACB1-7C5F1D64A107}" type="sibTrans" cxnId="{7CF1D057-1610-4CB8-B701-62BD71EC465C}">
      <dgm:prSet/>
      <dgm:spPr/>
      <dgm:t>
        <a:bodyPr/>
        <a:lstStyle/>
        <a:p>
          <a:endParaRPr lang="en-US"/>
        </a:p>
      </dgm:t>
    </dgm:pt>
    <dgm:pt modelId="{BC572A45-6018-4FC6-810C-565E367AC762}" type="pres">
      <dgm:prSet presAssocID="{3C898E0F-D58A-43E3-95CC-7A23EBE5EE5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173B6462-E567-4A60-9355-7F7C8203C67A}" type="pres">
      <dgm:prSet presAssocID="{9EC3A546-D341-4095-A94B-F9430A0BC6EF}" presName="thickLine" presStyleLbl="alignNode1" presStyleIdx="0" presStyleCnt="11"/>
      <dgm:spPr/>
    </dgm:pt>
    <dgm:pt modelId="{3960113D-2F2D-4C6E-9836-20BFAA971443}" type="pres">
      <dgm:prSet presAssocID="{9EC3A546-D341-4095-A94B-F9430A0BC6EF}" presName="horz1" presStyleCnt="0"/>
      <dgm:spPr/>
    </dgm:pt>
    <dgm:pt modelId="{93EC8880-661B-4EC3-8D45-D85D2067DA2E}" type="pres">
      <dgm:prSet presAssocID="{9EC3A546-D341-4095-A94B-F9430A0BC6EF}" presName="tx1" presStyleLbl="revTx" presStyleIdx="0" presStyleCnt="11"/>
      <dgm:spPr/>
      <dgm:t>
        <a:bodyPr/>
        <a:lstStyle/>
        <a:p>
          <a:endParaRPr lang="pl-PL"/>
        </a:p>
      </dgm:t>
    </dgm:pt>
    <dgm:pt modelId="{A64ED1FA-A11E-460D-8F8D-DF000CCDABEA}" type="pres">
      <dgm:prSet presAssocID="{9EC3A546-D341-4095-A94B-F9430A0BC6EF}" presName="vert1" presStyleCnt="0"/>
      <dgm:spPr/>
    </dgm:pt>
    <dgm:pt modelId="{7AB0F553-E146-4EF7-9F73-A65F77D9B6CA}" type="pres">
      <dgm:prSet presAssocID="{322A274C-5342-40F4-A631-24296817FA5F}" presName="thickLine" presStyleLbl="alignNode1" presStyleIdx="1" presStyleCnt="11"/>
      <dgm:spPr/>
    </dgm:pt>
    <dgm:pt modelId="{69F3117E-727E-4E64-A7BE-1B81323868DB}" type="pres">
      <dgm:prSet presAssocID="{322A274C-5342-40F4-A631-24296817FA5F}" presName="horz1" presStyleCnt="0"/>
      <dgm:spPr/>
    </dgm:pt>
    <dgm:pt modelId="{2FF3A9F9-D583-47CF-9ED1-523F3CAFB66E}" type="pres">
      <dgm:prSet presAssocID="{322A274C-5342-40F4-A631-24296817FA5F}" presName="tx1" presStyleLbl="revTx" presStyleIdx="1" presStyleCnt="11"/>
      <dgm:spPr/>
      <dgm:t>
        <a:bodyPr/>
        <a:lstStyle/>
        <a:p>
          <a:endParaRPr lang="pl-PL"/>
        </a:p>
      </dgm:t>
    </dgm:pt>
    <dgm:pt modelId="{689B809C-90F7-4779-9FE3-FEBF6C97FAD5}" type="pres">
      <dgm:prSet presAssocID="{322A274C-5342-40F4-A631-24296817FA5F}" presName="vert1" presStyleCnt="0"/>
      <dgm:spPr/>
    </dgm:pt>
    <dgm:pt modelId="{2A8101B7-0725-4ED3-8083-47AEF898870C}" type="pres">
      <dgm:prSet presAssocID="{22D2BEA0-74AE-4428-9F2A-89213F08E4E2}" presName="thickLine" presStyleLbl="alignNode1" presStyleIdx="2" presStyleCnt="11"/>
      <dgm:spPr/>
    </dgm:pt>
    <dgm:pt modelId="{44F44DA5-C3D0-40DF-883B-32F76E7AAA73}" type="pres">
      <dgm:prSet presAssocID="{22D2BEA0-74AE-4428-9F2A-89213F08E4E2}" presName="horz1" presStyleCnt="0"/>
      <dgm:spPr/>
    </dgm:pt>
    <dgm:pt modelId="{D3440BCA-FCFA-4C23-AADF-D02E144A41B6}" type="pres">
      <dgm:prSet presAssocID="{22D2BEA0-74AE-4428-9F2A-89213F08E4E2}" presName="tx1" presStyleLbl="revTx" presStyleIdx="2" presStyleCnt="11"/>
      <dgm:spPr/>
      <dgm:t>
        <a:bodyPr/>
        <a:lstStyle/>
        <a:p>
          <a:endParaRPr lang="pl-PL"/>
        </a:p>
      </dgm:t>
    </dgm:pt>
    <dgm:pt modelId="{45CB41C5-7027-4ADE-A208-E61461C810D2}" type="pres">
      <dgm:prSet presAssocID="{22D2BEA0-74AE-4428-9F2A-89213F08E4E2}" presName="vert1" presStyleCnt="0"/>
      <dgm:spPr/>
    </dgm:pt>
    <dgm:pt modelId="{7B7C325D-38DC-4B62-82D9-E1249E221DDB}" type="pres">
      <dgm:prSet presAssocID="{255DD0B0-0E30-4B27-B733-1966283A0E7B}" presName="thickLine" presStyleLbl="alignNode1" presStyleIdx="3" presStyleCnt="11"/>
      <dgm:spPr/>
    </dgm:pt>
    <dgm:pt modelId="{70E8F5A4-D241-458C-A1D2-D5AABD231824}" type="pres">
      <dgm:prSet presAssocID="{255DD0B0-0E30-4B27-B733-1966283A0E7B}" presName="horz1" presStyleCnt="0"/>
      <dgm:spPr/>
    </dgm:pt>
    <dgm:pt modelId="{6DD9A6B1-812B-454C-B20F-4BC1FF69F3E1}" type="pres">
      <dgm:prSet presAssocID="{255DD0B0-0E30-4B27-B733-1966283A0E7B}" presName="tx1" presStyleLbl="revTx" presStyleIdx="3" presStyleCnt="11"/>
      <dgm:spPr/>
      <dgm:t>
        <a:bodyPr/>
        <a:lstStyle/>
        <a:p>
          <a:endParaRPr lang="pl-PL"/>
        </a:p>
      </dgm:t>
    </dgm:pt>
    <dgm:pt modelId="{718B8DEF-F327-4B2E-B4E2-BDFD13A10A83}" type="pres">
      <dgm:prSet presAssocID="{255DD0B0-0E30-4B27-B733-1966283A0E7B}" presName="vert1" presStyleCnt="0"/>
      <dgm:spPr/>
    </dgm:pt>
    <dgm:pt modelId="{825B7F03-A6E6-41F8-BDB9-CAFAD4C8746A}" type="pres">
      <dgm:prSet presAssocID="{144669B9-B436-4EE1-B848-372DB39986F8}" presName="thickLine" presStyleLbl="alignNode1" presStyleIdx="4" presStyleCnt="11"/>
      <dgm:spPr/>
    </dgm:pt>
    <dgm:pt modelId="{686530CA-2453-4C41-B71B-04D442AB8C0C}" type="pres">
      <dgm:prSet presAssocID="{144669B9-B436-4EE1-B848-372DB39986F8}" presName="horz1" presStyleCnt="0"/>
      <dgm:spPr/>
    </dgm:pt>
    <dgm:pt modelId="{50853EE7-0D49-47BF-9D9F-1D7FBF976834}" type="pres">
      <dgm:prSet presAssocID="{144669B9-B436-4EE1-B848-372DB39986F8}" presName="tx1" presStyleLbl="revTx" presStyleIdx="4" presStyleCnt="11"/>
      <dgm:spPr/>
      <dgm:t>
        <a:bodyPr/>
        <a:lstStyle/>
        <a:p>
          <a:endParaRPr lang="pl-PL"/>
        </a:p>
      </dgm:t>
    </dgm:pt>
    <dgm:pt modelId="{6F83CBD1-71FC-45D6-862D-61661FC70135}" type="pres">
      <dgm:prSet presAssocID="{144669B9-B436-4EE1-B848-372DB39986F8}" presName="vert1" presStyleCnt="0"/>
      <dgm:spPr/>
    </dgm:pt>
    <dgm:pt modelId="{8431C81E-98EC-4A13-9855-8B640602126E}" type="pres">
      <dgm:prSet presAssocID="{E942F2CD-C945-4268-B2DE-0D14C78531D3}" presName="thickLine" presStyleLbl="alignNode1" presStyleIdx="5" presStyleCnt="11"/>
      <dgm:spPr/>
    </dgm:pt>
    <dgm:pt modelId="{52AF13DD-852F-43D9-98A6-5C5269487E43}" type="pres">
      <dgm:prSet presAssocID="{E942F2CD-C945-4268-B2DE-0D14C78531D3}" presName="horz1" presStyleCnt="0"/>
      <dgm:spPr/>
    </dgm:pt>
    <dgm:pt modelId="{390D2D5A-6DB2-4A69-918F-7991EE9F14DF}" type="pres">
      <dgm:prSet presAssocID="{E942F2CD-C945-4268-B2DE-0D14C78531D3}" presName="tx1" presStyleLbl="revTx" presStyleIdx="5" presStyleCnt="11"/>
      <dgm:spPr/>
      <dgm:t>
        <a:bodyPr/>
        <a:lstStyle/>
        <a:p>
          <a:endParaRPr lang="pl-PL"/>
        </a:p>
      </dgm:t>
    </dgm:pt>
    <dgm:pt modelId="{C0D0C9D4-A1CE-464F-9CEC-BBC57F38BB2E}" type="pres">
      <dgm:prSet presAssocID="{E942F2CD-C945-4268-B2DE-0D14C78531D3}" presName="vert1" presStyleCnt="0"/>
      <dgm:spPr/>
    </dgm:pt>
    <dgm:pt modelId="{C9C3B56F-3AF1-4FF1-BA0F-78254384ED0D}" type="pres">
      <dgm:prSet presAssocID="{1A73F406-3277-40B8-B322-DEAB17CC410D}" presName="thickLine" presStyleLbl="alignNode1" presStyleIdx="6" presStyleCnt="11"/>
      <dgm:spPr/>
    </dgm:pt>
    <dgm:pt modelId="{609BA364-A89F-40E1-AF09-4CF7D5E37FEB}" type="pres">
      <dgm:prSet presAssocID="{1A73F406-3277-40B8-B322-DEAB17CC410D}" presName="horz1" presStyleCnt="0"/>
      <dgm:spPr/>
    </dgm:pt>
    <dgm:pt modelId="{10D5CA89-FD66-48BB-920C-9286F47C1C2E}" type="pres">
      <dgm:prSet presAssocID="{1A73F406-3277-40B8-B322-DEAB17CC410D}" presName="tx1" presStyleLbl="revTx" presStyleIdx="6" presStyleCnt="11"/>
      <dgm:spPr/>
      <dgm:t>
        <a:bodyPr/>
        <a:lstStyle/>
        <a:p>
          <a:endParaRPr lang="pl-PL"/>
        </a:p>
      </dgm:t>
    </dgm:pt>
    <dgm:pt modelId="{1787F60D-7B96-4D2F-BF94-9E2A8BF6BB38}" type="pres">
      <dgm:prSet presAssocID="{1A73F406-3277-40B8-B322-DEAB17CC410D}" presName="vert1" presStyleCnt="0"/>
      <dgm:spPr/>
    </dgm:pt>
    <dgm:pt modelId="{0FFA3B52-0200-494B-9B74-EC820AD4913F}" type="pres">
      <dgm:prSet presAssocID="{C33E33C6-7413-4E68-A247-E9BB1C733832}" presName="thickLine" presStyleLbl="alignNode1" presStyleIdx="7" presStyleCnt="11"/>
      <dgm:spPr/>
    </dgm:pt>
    <dgm:pt modelId="{225AE764-5455-42F3-90C0-4D6348A30DAB}" type="pres">
      <dgm:prSet presAssocID="{C33E33C6-7413-4E68-A247-E9BB1C733832}" presName="horz1" presStyleCnt="0"/>
      <dgm:spPr/>
    </dgm:pt>
    <dgm:pt modelId="{00161F77-6B8C-43E0-AA9B-1FBA7760DBBA}" type="pres">
      <dgm:prSet presAssocID="{C33E33C6-7413-4E68-A247-E9BB1C733832}" presName="tx1" presStyleLbl="revTx" presStyleIdx="7" presStyleCnt="11"/>
      <dgm:spPr/>
      <dgm:t>
        <a:bodyPr/>
        <a:lstStyle/>
        <a:p>
          <a:endParaRPr lang="pl-PL"/>
        </a:p>
      </dgm:t>
    </dgm:pt>
    <dgm:pt modelId="{B674B2BC-FB32-40AF-AD3B-A3CB90259141}" type="pres">
      <dgm:prSet presAssocID="{C33E33C6-7413-4E68-A247-E9BB1C733832}" presName="vert1" presStyleCnt="0"/>
      <dgm:spPr/>
    </dgm:pt>
    <dgm:pt modelId="{E3A645CF-9BAD-43FA-A453-B74FDA0C2695}" type="pres">
      <dgm:prSet presAssocID="{9E3576A6-345C-457B-BC1C-5F87739CC703}" presName="thickLine" presStyleLbl="alignNode1" presStyleIdx="8" presStyleCnt="11"/>
      <dgm:spPr/>
    </dgm:pt>
    <dgm:pt modelId="{A1307391-BD89-4641-952B-8ECBE11E9299}" type="pres">
      <dgm:prSet presAssocID="{9E3576A6-345C-457B-BC1C-5F87739CC703}" presName="horz1" presStyleCnt="0"/>
      <dgm:spPr/>
    </dgm:pt>
    <dgm:pt modelId="{A0E29487-29E7-41F2-8E15-01F14101BEE1}" type="pres">
      <dgm:prSet presAssocID="{9E3576A6-345C-457B-BC1C-5F87739CC703}" presName="tx1" presStyleLbl="revTx" presStyleIdx="8" presStyleCnt="11"/>
      <dgm:spPr/>
      <dgm:t>
        <a:bodyPr/>
        <a:lstStyle/>
        <a:p>
          <a:endParaRPr lang="pl-PL"/>
        </a:p>
      </dgm:t>
    </dgm:pt>
    <dgm:pt modelId="{92D5CAB3-4FA3-4067-B2C8-FD658DE77713}" type="pres">
      <dgm:prSet presAssocID="{9E3576A6-345C-457B-BC1C-5F87739CC703}" presName="vert1" presStyleCnt="0"/>
      <dgm:spPr/>
    </dgm:pt>
    <dgm:pt modelId="{C444FBFE-61EB-4C56-A345-E563A9CE7AB9}" type="pres">
      <dgm:prSet presAssocID="{A00D3FA1-5EED-4848-ACC7-CEA070C3EB51}" presName="thickLine" presStyleLbl="alignNode1" presStyleIdx="9" presStyleCnt="11"/>
      <dgm:spPr/>
    </dgm:pt>
    <dgm:pt modelId="{61777038-9EB6-4380-946F-E1365C541D1A}" type="pres">
      <dgm:prSet presAssocID="{A00D3FA1-5EED-4848-ACC7-CEA070C3EB51}" presName="horz1" presStyleCnt="0"/>
      <dgm:spPr/>
    </dgm:pt>
    <dgm:pt modelId="{913BCBA1-FEF4-49B4-BB5F-9049D972F928}" type="pres">
      <dgm:prSet presAssocID="{A00D3FA1-5EED-4848-ACC7-CEA070C3EB51}" presName="tx1" presStyleLbl="revTx" presStyleIdx="9" presStyleCnt="11"/>
      <dgm:spPr/>
      <dgm:t>
        <a:bodyPr/>
        <a:lstStyle/>
        <a:p>
          <a:endParaRPr lang="pl-PL"/>
        </a:p>
      </dgm:t>
    </dgm:pt>
    <dgm:pt modelId="{6E6AEE6E-C401-4BC1-B5A5-921C302E5CEF}" type="pres">
      <dgm:prSet presAssocID="{A00D3FA1-5EED-4848-ACC7-CEA070C3EB51}" presName="vert1" presStyleCnt="0"/>
      <dgm:spPr/>
    </dgm:pt>
    <dgm:pt modelId="{A092E053-65E8-4299-9963-DA6ADC4C29CE}" type="pres">
      <dgm:prSet presAssocID="{FC53A59E-6EAB-47F9-A256-999C8F21544B}" presName="thickLine" presStyleLbl="alignNode1" presStyleIdx="10" presStyleCnt="11"/>
      <dgm:spPr/>
    </dgm:pt>
    <dgm:pt modelId="{3A0657AE-0B3D-4D70-90BF-5F1B76ABC540}" type="pres">
      <dgm:prSet presAssocID="{FC53A59E-6EAB-47F9-A256-999C8F21544B}" presName="horz1" presStyleCnt="0"/>
      <dgm:spPr/>
    </dgm:pt>
    <dgm:pt modelId="{A3FF942E-699C-4CD7-975B-3BEE51DAF2C7}" type="pres">
      <dgm:prSet presAssocID="{FC53A59E-6EAB-47F9-A256-999C8F21544B}" presName="tx1" presStyleLbl="revTx" presStyleIdx="10" presStyleCnt="11"/>
      <dgm:spPr/>
      <dgm:t>
        <a:bodyPr/>
        <a:lstStyle/>
        <a:p>
          <a:endParaRPr lang="pl-PL"/>
        </a:p>
      </dgm:t>
    </dgm:pt>
    <dgm:pt modelId="{C28BC6A3-2A83-4054-B43E-DF5304184C28}" type="pres">
      <dgm:prSet presAssocID="{FC53A59E-6EAB-47F9-A256-999C8F21544B}" presName="vert1" presStyleCnt="0"/>
      <dgm:spPr/>
    </dgm:pt>
  </dgm:ptLst>
  <dgm:cxnLst>
    <dgm:cxn modelId="{855132F8-C16D-4256-AE36-E3306CFA9F5F}" srcId="{3C898E0F-D58A-43E3-95CC-7A23EBE5EE5F}" destId="{22D2BEA0-74AE-4428-9F2A-89213F08E4E2}" srcOrd="2" destOrd="0" parTransId="{F441D007-BF3A-4FED-AC35-0D0E8121716D}" sibTransId="{36F87BA3-9909-4566-A9B8-213C1E88C508}"/>
    <dgm:cxn modelId="{961955C3-8043-46F8-8C95-AAD726F814FB}" type="presOf" srcId="{A00D3FA1-5EED-4848-ACC7-CEA070C3EB51}" destId="{913BCBA1-FEF4-49B4-BB5F-9049D972F928}" srcOrd="0" destOrd="0" presId="urn:microsoft.com/office/officeart/2008/layout/LinedList"/>
    <dgm:cxn modelId="{73189B88-D139-40A3-941F-CE4D616B1300}" srcId="{3C898E0F-D58A-43E3-95CC-7A23EBE5EE5F}" destId="{1A73F406-3277-40B8-B322-DEAB17CC410D}" srcOrd="6" destOrd="0" parTransId="{CF6F7692-9065-4E67-8ED0-B6ED108A9141}" sibTransId="{D049CB04-02F9-4721-8253-56AA0BDD34A0}"/>
    <dgm:cxn modelId="{818FB0A2-ADE7-428A-8750-B1F9E3D99E0C}" type="presOf" srcId="{255DD0B0-0E30-4B27-B733-1966283A0E7B}" destId="{6DD9A6B1-812B-454C-B20F-4BC1FF69F3E1}" srcOrd="0" destOrd="0" presId="urn:microsoft.com/office/officeart/2008/layout/LinedList"/>
    <dgm:cxn modelId="{CD908EE4-983C-44B8-85F5-9353DB4C1B73}" type="presOf" srcId="{E942F2CD-C945-4268-B2DE-0D14C78531D3}" destId="{390D2D5A-6DB2-4A69-918F-7991EE9F14DF}" srcOrd="0" destOrd="0" presId="urn:microsoft.com/office/officeart/2008/layout/LinedList"/>
    <dgm:cxn modelId="{DE54A01D-E24A-46CD-8C7F-9D1BDDC439B1}" srcId="{3C898E0F-D58A-43E3-95CC-7A23EBE5EE5F}" destId="{144669B9-B436-4EE1-B848-372DB39986F8}" srcOrd="4" destOrd="0" parTransId="{ACF86F09-81F2-42D7-84BA-32326BCF1C88}" sibTransId="{1DFF8D2A-639E-4E55-B87E-45D24051D2FB}"/>
    <dgm:cxn modelId="{D82C82D8-87F0-4D9C-B89B-2E488EEDFC8A}" srcId="{3C898E0F-D58A-43E3-95CC-7A23EBE5EE5F}" destId="{C33E33C6-7413-4E68-A247-E9BB1C733832}" srcOrd="7" destOrd="0" parTransId="{6FCF088C-0523-44F7-8D5A-FA02E149FE23}" sibTransId="{2B0A83AD-51F6-4564-B2F6-0140CAF63566}"/>
    <dgm:cxn modelId="{4C327ACD-21A4-4AFA-9E2A-A5B41951367C}" srcId="{3C898E0F-D58A-43E3-95CC-7A23EBE5EE5F}" destId="{322A274C-5342-40F4-A631-24296817FA5F}" srcOrd="1" destOrd="0" parTransId="{4291E63C-B951-409F-B7DB-30E3E52A57C5}" sibTransId="{3D1AB34D-67A0-4BDD-9B09-39519BF3DBEC}"/>
    <dgm:cxn modelId="{8077071D-FB62-4FB3-817E-B08146F3DA04}" srcId="{3C898E0F-D58A-43E3-95CC-7A23EBE5EE5F}" destId="{E942F2CD-C945-4268-B2DE-0D14C78531D3}" srcOrd="5" destOrd="0" parTransId="{D1415D41-58CA-4E6C-90AD-46EB138F7E2E}" sibTransId="{AFE30971-297D-441C-AA96-24564DD17E24}"/>
    <dgm:cxn modelId="{C1013B9F-4B86-486A-9E4A-219FAC16F5A2}" type="presOf" srcId="{3C898E0F-D58A-43E3-95CC-7A23EBE5EE5F}" destId="{BC572A45-6018-4FC6-810C-565E367AC762}" srcOrd="0" destOrd="0" presId="urn:microsoft.com/office/officeart/2008/layout/LinedList"/>
    <dgm:cxn modelId="{C2A587A9-77DC-4C6D-987F-6A5DE322E1F0}" type="presOf" srcId="{322A274C-5342-40F4-A631-24296817FA5F}" destId="{2FF3A9F9-D583-47CF-9ED1-523F3CAFB66E}" srcOrd="0" destOrd="0" presId="urn:microsoft.com/office/officeart/2008/layout/LinedList"/>
    <dgm:cxn modelId="{7CF1D057-1610-4CB8-B701-62BD71EC465C}" srcId="{3C898E0F-D58A-43E3-95CC-7A23EBE5EE5F}" destId="{FC53A59E-6EAB-47F9-A256-999C8F21544B}" srcOrd="10" destOrd="0" parTransId="{F19D2207-87F2-4351-88E3-3B152674AAB0}" sibTransId="{DA89DCAD-77A0-4E1E-ACB1-7C5F1D64A107}"/>
    <dgm:cxn modelId="{23B6D50E-79AF-4AAB-A2F6-751801D7F039}" type="presOf" srcId="{1A73F406-3277-40B8-B322-DEAB17CC410D}" destId="{10D5CA89-FD66-48BB-920C-9286F47C1C2E}" srcOrd="0" destOrd="0" presId="urn:microsoft.com/office/officeart/2008/layout/LinedList"/>
    <dgm:cxn modelId="{5F0F26FF-DD2C-4AD4-B589-63C7E84E3686}" type="presOf" srcId="{9EC3A546-D341-4095-A94B-F9430A0BC6EF}" destId="{93EC8880-661B-4EC3-8D45-D85D2067DA2E}" srcOrd="0" destOrd="0" presId="urn:microsoft.com/office/officeart/2008/layout/LinedList"/>
    <dgm:cxn modelId="{7C30984A-6D1F-46EF-9289-17B66B71010A}" type="presOf" srcId="{9E3576A6-345C-457B-BC1C-5F87739CC703}" destId="{A0E29487-29E7-41F2-8E15-01F14101BEE1}" srcOrd="0" destOrd="0" presId="urn:microsoft.com/office/officeart/2008/layout/LinedList"/>
    <dgm:cxn modelId="{B12C2780-D087-4567-B76D-885E01D01872}" type="presOf" srcId="{C33E33C6-7413-4E68-A247-E9BB1C733832}" destId="{00161F77-6B8C-43E0-AA9B-1FBA7760DBBA}" srcOrd="0" destOrd="0" presId="urn:microsoft.com/office/officeart/2008/layout/LinedList"/>
    <dgm:cxn modelId="{EA1EF91F-54A8-488E-98D7-5A0443EBD438}" type="presOf" srcId="{144669B9-B436-4EE1-B848-372DB39986F8}" destId="{50853EE7-0D49-47BF-9D9F-1D7FBF976834}" srcOrd="0" destOrd="0" presId="urn:microsoft.com/office/officeart/2008/layout/LinedList"/>
    <dgm:cxn modelId="{103E8DBF-168E-47BC-AF04-58FE40C0ABE9}" srcId="{3C898E0F-D58A-43E3-95CC-7A23EBE5EE5F}" destId="{255DD0B0-0E30-4B27-B733-1966283A0E7B}" srcOrd="3" destOrd="0" parTransId="{E8D27B6B-7D34-4B74-A8B8-C1B68FD245B2}" sibTransId="{D4890A75-DF65-48D4-8475-7BF5067AC4D9}"/>
    <dgm:cxn modelId="{F960581E-1692-45B3-AD7A-D6071048A778}" srcId="{3C898E0F-D58A-43E3-95CC-7A23EBE5EE5F}" destId="{9E3576A6-345C-457B-BC1C-5F87739CC703}" srcOrd="8" destOrd="0" parTransId="{36D7A95D-560B-49E8-8B30-9BE4708C6CFD}" sibTransId="{533FC416-89D0-46A5-B6B0-ED0E983F2677}"/>
    <dgm:cxn modelId="{3ADB00AB-3201-4DD6-8D03-35D3AF457E54}" type="presOf" srcId="{FC53A59E-6EAB-47F9-A256-999C8F21544B}" destId="{A3FF942E-699C-4CD7-975B-3BEE51DAF2C7}" srcOrd="0" destOrd="0" presId="urn:microsoft.com/office/officeart/2008/layout/LinedList"/>
    <dgm:cxn modelId="{BB83F8DA-71AA-486C-857A-466472AD30E0}" srcId="{3C898E0F-D58A-43E3-95CC-7A23EBE5EE5F}" destId="{9EC3A546-D341-4095-A94B-F9430A0BC6EF}" srcOrd="0" destOrd="0" parTransId="{6F43AD47-BB45-45CF-A3A6-FB919BDB80B9}" sibTransId="{A0F94127-D44B-46CF-87EC-54D9015BFD98}"/>
    <dgm:cxn modelId="{D0F96C01-EA23-4640-9D1A-30DB04B16380}" srcId="{3C898E0F-D58A-43E3-95CC-7A23EBE5EE5F}" destId="{A00D3FA1-5EED-4848-ACC7-CEA070C3EB51}" srcOrd="9" destOrd="0" parTransId="{6633A70D-F668-46FA-80D7-30064FDC4FBA}" sibTransId="{E6A4CDD7-F9BD-4BD7-92C6-381FE0FDFA90}"/>
    <dgm:cxn modelId="{6A882B2B-7299-47E4-ABA3-E8C60B6CCB86}" type="presOf" srcId="{22D2BEA0-74AE-4428-9F2A-89213F08E4E2}" destId="{D3440BCA-FCFA-4C23-AADF-D02E144A41B6}" srcOrd="0" destOrd="0" presId="urn:microsoft.com/office/officeart/2008/layout/LinedList"/>
    <dgm:cxn modelId="{9C80B42B-D81D-4E1E-BD61-D923B487BE8B}" type="presParOf" srcId="{BC572A45-6018-4FC6-810C-565E367AC762}" destId="{173B6462-E567-4A60-9355-7F7C8203C67A}" srcOrd="0" destOrd="0" presId="urn:microsoft.com/office/officeart/2008/layout/LinedList"/>
    <dgm:cxn modelId="{FE4805A2-C356-4A23-8696-937F12734D13}" type="presParOf" srcId="{BC572A45-6018-4FC6-810C-565E367AC762}" destId="{3960113D-2F2D-4C6E-9836-20BFAA971443}" srcOrd="1" destOrd="0" presId="urn:microsoft.com/office/officeart/2008/layout/LinedList"/>
    <dgm:cxn modelId="{B62DE0AB-69FB-4334-8EE6-450F7B7DA86E}" type="presParOf" srcId="{3960113D-2F2D-4C6E-9836-20BFAA971443}" destId="{93EC8880-661B-4EC3-8D45-D85D2067DA2E}" srcOrd="0" destOrd="0" presId="urn:microsoft.com/office/officeart/2008/layout/LinedList"/>
    <dgm:cxn modelId="{2EC7BE1E-5FFB-4403-9053-7810B91531DE}" type="presParOf" srcId="{3960113D-2F2D-4C6E-9836-20BFAA971443}" destId="{A64ED1FA-A11E-460D-8F8D-DF000CCDABEA}" srcOrd="1" destOrd="0" presId="urn:microsoft.com/office/officeart/2008/layout/LinedList"/>
    <dgm:cxn modelId="{45BE2D1B-8E77-47FB-BB7F-69FD0F75EA42}" type="presParOf" srcId="{BC572A45-6018-4FC6-810C-565E367AC762}" destId="{7AB0F553-E146-4EF7-9F73-A65F77D9B6CA}" srcOrd="2" destOrd="0" presId="urn:microsoft.com/office/officeart/2008/layout/LinedList"/>
    <dgm:cxn modelId="{177AB13C-96A0-4A54-AEEC-9B3F6158BC2E}" type="presParOf" srcId="{BC572A45-6018-4FC6-810C-565E367AC762}" destId="{69F3117E-727E-4E64-A7BE-1B81323868DB}" srcOrd="3" destOrd="0" presId="urn:microsoft.com/office/officeart/2008/layout/LinedList"/>
    <dgm:cxn modelId="{C8314409-F332-422B-865D-6AD7F678C4F7}" type="presParOf" srcId="{69F3117E-727E-4E64-A7BE-1B81323868DB}" destId="{2FF3A9F9-D583-47CF-9ED1-523F3CAFB66E}" srcOrd="0" destOrd="0" presId="urn:microsoft.com/office/officeart/2008/layout/LinedList"/>
    <dgm:cxn modelId="{50BD32AD-CC33-4B54-810A-F37BAF614E31}" type="presParOf" srcId="{69F3117E-727E-4E64-A7BE-1B81323868DB}" destId="{689B809C-90F7-4779-9FE3-FEBF6C97FAD5}" srcOrd="1" destOrd="0" presId="urn:microsoft.com/office/officeart/2008/layout/LinedList"/>
    <dgm:cxn modelId="{68A43EDE-8BFB-41E6-AEB8-6DD6C4529446}" type="presParOf" srcId="{BC572A45-6018-4FC6-810C-565E367AC762}" destId="{2A8101B7-0725-4ED3-8083-47AEF898870C}" srcOrd="4" destOrd="0" presId="urn:microsoft.com/office/officeart/2008/layout/LinedList"/>
    <dgm:cxn modelId="{D33401C2-30E7-4408-9040-EC3D3B5891D1}" type="presParOf" srcId="{BC572A45-6018-4FC6-810C-565E367AC762}" destId="{44F44DA5-C3D0-40DF-883B-32F76E7AAA73}" srcOrd="5" destOrd="0" presId="urn:microsoft.com/office/officeart/2008/layout/LinedList"/>
    <dgm:cxn modelId="{C16DE601-7278-4D9F-BEFA-A20CB4B11256}" type="presParOf" srcId="{44F44DA5-C3D0-40DF-883B-32F76E7AAA73}" destId="{D3440BCA-FCFA-4C23-AADF-D02E144A41B6}" srcOrd="0" destOrd="0" presId="urn:microsoft.com/office/officeart/2008/layout/LinedList"/>
    <dgm:cxn modelId="{6FA921AF-DFE7-448E-8012-63F198F3A493}" type="presParOf" srcId="{44F44DA5-C3D0-40DF-883B-32F76E7AAA73}" destId="{45CB41C5-7027-4ADE-A208-E61461C810D2}" srcOrd="1" destOrd="0" presId="urn:microsoft.com/office/officeart/2008/layout/LinedList"/>
    <dgm:cxn modelId="{D6FA76EF-10FB-48B8-B686-68DE69DC827E}" type="presParOf" srcId="{BC572A45-6018-4FC6-810C-565E367AC762}" destId="{7B7C325D-38DC-4B62-82D9-E1249E221DDB}" srcOrd="6" destOrd="0" presId="urn:microsoft.com/office/officeart/2008/layout/LinedList"/>
    <dgm:cxn modelId="{A4C13F6B-1FBD-4B36-8C49-7E4469717CD5}" type="presParOf" srcId="{BC572A45-6018-4FC6-810C-565E367AC762}" destId="{70E8F5A4-D241-458C-A1D2-D5AABD231824}" srcOrd="7" destOrd="0" presId="urn:microsoft.com/office/officeart/2008/layout/LinedList"/>
    <dgm:cxn modelId="{FB966488-F6A1-4D7D-817E-B9BB2CDFE955}" type="presParOf" srcId="{70E8F5A4-D241-458C-A1D2-D5AABD231824}" destId="{6DD9A6B1-812B-454C-B20F-4BC1FF69F3E1}" srcOrd="0" destOrd="0" presId="urn:microsoft.com/office/officeart/2008/layout/LinedList"/>
    <dgm:cxn modelId="{C3DD44EC-68F6-4538-98E0-B993BC1BB44E}" type="presParOf" srcId="{70E8F5A4-D241-458C-A1D2-D5AABD231824}" destId="{718B8DEF-F327-4B2E-B4E2-BDFD13A10A83}" srcOrd="1" destOrd="0" presId="urn:microsoft.com/office/officeart/2008/layout/LinedList"/>
    <dgm:cxn modelId="{E13E6EB7-C76E-4399-9450-B6436FF53784}" type="presParOf" srcId="{BC572A45-6018-4FC6-810C-565E367AC762}" destId="{825B7F03-A6E6-41F8-BDB9-CAFAD4C8746A}" srcOrd="8" destOrd="0" presId="urn:microsoft.com/office/officeart/2008/layout/LinedList"/>
    <dgm:cxn modelId="{CA783152-9B5D-47C4-A757-CD00FFB165B0}" type="presParOf" srcId="{BC572A45-6018-4FC6-810C-565E367AC762}" destId="{686530CA-2453-4C41-B71B-04D442AB8C0C}" srcOrd="9" destOrd="0" presId="urn:microsoft.com/office/officeart/2008/layout/LinedList"/>
    <dgm:cxn modelId="{5BA23C57-AD20-42B1-81C4-ADE9DA10B26D}" type="presParOf" srcId="{686530CA-2453-4C41-B71B-04D442AB8C0C}" destId="{50853EE7-0D49-47BF-9D9F-1D7FBF976834}" srcOrd="0" destOrd="0" presId="urn:microsoft.com/office/officeart/2008/layout/LinedList"/>
    <dgm:cxn modelId="{73A75AF4-D839-4045-BCDE-FAC439FA5297}" type="presParOf" srcId="{686530CA-2453-4C41-B71B-04D442AB8C0C}" destId="{6F83CBD1-71FC-45D6-862D-61661FC70135}" srcOrd="1" destOrd="0" presId="urn:microsoft.com/office/officeart/2008/layout/LinedList"/>
    <dgm:cxn modelId="{4C9D457D-EDD2-45DE-A456-8D4DA47B8841}" type="presParOf" srcId="{BC572A45-6018-4FC6-810C-565E367AC762}" destId="{8431C81E-98EC-4A13-9855-8B640602126E}" srcOrd="10" destOrd="0" presId="urn:microsoft.com/office/officeart/2008/layout/LinedList"/>
    <dgm:cxn modelId="{4CAF10BE-5387-49AE-9CE2-11EDCE42FD00}" type="presParOf" srcId="{BC572A45-6018-4FC6-810C-565E367AC762}" destId="{52AF13DD-852F-43D9-98A6-5C5269487E43}" srcOrd="11" destOrd="0" presId="urn:microsoft.com/office/officeart/2008/layout/LinedList"/>
    <dgm:cxn modelId="{B980D421-345B-4282-9854-D16065E890AF}" type="presParOf" srcId="{52AF13DD-852F-43D9-98A6-5C5269487E43}" destId="{390D2D5A-6DB2-4A69-918F-7991EE9F14DF}" srcOrd="0" destOrd="0" presId="urn:microsoft.com/office/officeart/2008/layout/LinedList"/>
    <dgm:cxn modelId="{A13323A6-70DC-4B64-B272-BB618CDFA94E}" type="presParOf" srcId="{52AF13DD-852F-43D9-98A6-5C5269487E43}" destId="{C0D0C9D4-A1CE-464F-9CEC-BBC57F38BB2E}" srcOrd="1" destOrd="0" presId="urn:microsoft.com/office/officeart/2008/layout/LinedList"/>
    <dgm:cxn modelId="{8725428E-0101-410A-95C8-D806DA8E920C}" type="presParOf" srcId="{BC572A45-6018-4FC6-810C-565E367AC762}" destId="{C9C3B56F-3AF1-4FF1-BA0F-78254384ED0D}" srcOrd="12" destOrd="0" presId="urn:microsoft.com/office/officeart/2008/layout/LinedList"/>
    <dgm:cxn modelId="{375DA35B-11B4-4B81-BC50-A2938997DB95}" type="presParOf" srcId="{BC572A45-6018-4FC6-810C-565E367AC762}" destId="{609BA364-A89F-40E1-AF09-4CF7D5E37FEB}" srcOrd="13" destOrd="0" presId="urn:microsoft.com/office/officeart/2008/layout/LinedList"/>
    <dgm:cxn modelId="{6A66B8CD-D46D-43AE-AA62-2801F0C69259}" type="presParOf" srcId="{609BA364-A89F-40E1-AF09-4CF7D5E37FEB}" destId="{10D5CA89-FD66-48BB-920C-9286F47C1C2E}" srcOrd="0" destOrd="0" presId="urn:microsoft.com/office/officeart/2008/layout/LinedList"/>
    <dgm:cxn modelId="{1DBE9734-CA8B-4D4B-8834-8DC0FBCBE8B0}" type="presParOf" srcId="{609BA364-A89F-40E1-AF09-4CF7D5E37FEB}" destId="{1787F60D-7B96-4D2F-BF94-9E2A8BF6BB38}" srcOrd="1" destOrd="0" presId="urn:microsoft.com/office/officeart/2008/layout/LinedList"/>
    <dgm:cxn modelId="{F71BBD40-9676-4C84-A9E6-89D510E85066}" type="presParOf" srcId="{BC572A45-6018-4FC6-810C-565E367AC762}" destId="{0FFA3B52-0200-494B-9B74-EC820AD4913F}" srcOrd="14" destOrd="0" presId="urn:microsoft.com/office/officeart/2008/layout/LinedList"/>
    <dgm:cxn modelId="{23BB7CF2-DC44-4BE4-89EC-1F244B207B08}" type="presParOf" srcId="{BC572A45-6018-4FC6-810C-565E367AC762}" destId="{225AE764-5455-42F3-90C0-4D6348A30DAB}" srcOrd="15" destOrd="0" presId="urn:microsoft.com/office/officeart/2008/layout/LinedList"/>
    <dgm:cxn modelId="{8CBE538F-CC6A-4BB1-A56D-495BABFBE2F9}" type="presParOf" srcId="{225AE764-5455-42F3-90C0-4D6348A30DAB}" destId="{00161F77-6B8C-43E0-AA9B-1FBA7760DBBA}" srcOrd="0" destOrd="0" presId="urn:microsoft.com/office/officeart/2008/layout/LinedList"/>
    <dgm:cxn modelId="{871FE483-C443-43E2-986A-D91C6346A267}" type="presParOf" srcId="{225AE764-5455-42F3-90C0-4D6348A30DAB}" destId="{B674B2BC-FB32-40AF-AD3B-A3CB90259141}" srcOrd="1" destOrd="0" presId="urn:microsoft.com/office/officeart/2008/layout/LinedList"/>
    <dgm:cxn modelId="{866AE8C0-4F97-4B4A-B04F-7A30FBD8ACD1}" type="presParOf" srcId="{BC572A45-6018-4FC6-810C-565E367AC762}" destId="{E3A645CF-9BAD-43FA-A453-B74FDA0C2695}" srcOrd="16" destOrd="0" presId="urn:microsoft.com/office/officeart/2008/layout/LinedList"/>
    <dgm:cxn modelId="{8FD42B0C-FB11-4809-9FDE-7F1188AF600C}" type="presParOf" srcId="{BC572A45-6018-4FC6-810C-565E367AC762}" destId="{A1307391-BD89-4641-952B-8ECBE11E9299}" srcOrd="17" destOrd="0" presId="urn:microsoft.com/office/officeart/2008/layout/LinedList"/>
    <dgm:cxn modelId="{868D7B5C-5C45-4335-8189-196AF46B661D}" type="presParOf" srcId="{A1307391-BD89-4641-952B-8ECBE11E9299}" destId="{A0E29487-29E7-41F2-8E15-01F14101BEE1}" srcOrd="0" destOrd="0" presId="urn:microsoft.com/office/officeart/2008/layout/LinedList"/>
    <dgm:cxn modelId="{1CE3FE3D-F8A0-4A8A-9220-1EEB708E871A}" type="presParOf" srcId="{A1307391-BD89-4641-952B-8ECBE11E9299}" destId="{92D5CAB3-4FA3-4067-B2C8-FD658DE77713}" srcOrd="1" destOrd="0" presId="urn:microsoft.com/office/officeart/2008/layout/LinedList"/>
    <dgm:cxn modelId="{EB26921D-05C6-4463-80B4-A7DF2CBE60BA}" type="presParOf" srcId="{BC572A45-6018-4FC6-810C-565E367AC762}" destId="{C444FBFE-61EB-4C56-A345-E563A9CE7AB9}" srcOrd="18" destOrd="0" presId="urn:microsoft.com/office/officeart/2008/layout/LinedList"/>
    <dgm:cxn modelId="{C7F5E11E-D2D5-4904-9756-BACFF6AA26CD}" type="presParOf" srcId="{BC572A45-6018-4FC6-810C-565E367AC762}" destId="{61777038-9EB6-4380-946F-E1365C541D1A}" srcOrd="19" destOrd="0" presId="urn:microsoft.com/office/officeart/2008/layout/LinedList"/>
    <dgm:cxn modelId="{1692C624-29E4-4D16-8B7D-B21F7F3F8EFF}" type="presParOf" srcId="{61777038-9EB6-4380-946F-E1365C541D1A}" destId="{913BCBA1-FEF4-49B4-BB5F-9049D972F928}" srcOrd="0" destOrd="0" presId="urn:microsoft.com/office/officeart/2008/layout/LinedList"/>
    <dgm:cxn modelId="{A9B9704F-E5C4-4877-990D-65490938612A}" type="presParOf" srcId="{61777038-9EB6-4380-946F-E1365C541D1A}" destId="{6E6AEE6E-C401-4BC1-B5A5-921C302E5CEF}" srcOrd="1" destOrd="0" presId="urn:microsoft.com/office/officeart/2008/layout/LinedList"/>
    <dgm:cxn modelId="{0AD4885C-6944-4D07-97F4-8020BE5DE55F}" type="presParOf" srcId="{BC572A45-6018-4FC6-810C-565E367AC762}" destId="{A092E053-65E8-4299-9963-DA6ADC4C29CE}" srcOrd="20" destOrd="0" presId="urn:microsoft.com/office/officeart/2008/layout/LinedList"/>
    <dgm:cxn modelId="{DA179966-E404-4A78-A2A9-B7AC1083BAD9}" type="presParOf" srcId="{BC572A45-6018-4FC6-810C-565E367AC762}" destId="{3A0657AE-0B3D-4D70-90BF-5F1B76ABC540}" srcOrd="21" destOrd="0" presId="urn:microsoft.com/office/officeart/2008/layout/LinedList"/>
    <dgm:cxn modelId="{FB6BBD81-51D4-4EC3-91AE-7B2CB4ED1F43}" type="presParOf" srcId="{3A0657AE-0B3D-4D70-90BF-5F1B76ABC540}" destId="{A3FF942E-699C-4CD7-975B-3BEE51DAF2C7}" srcOrd="0" destOrd="0" presId="urn:microsoft.com/office/officeart/2008/layout/LinedList"/>
    <dgm:cxn modelId="{6F989B1C-5C37-485D-B5F1-59159F39B93A}" type="presParOf" srcId="{3A0657AE-0B3D-4D70-90BF-5F1B76ABC540}" destId="{C28BC6A3-2A83-4054-B43E-DF5304184C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FEAF60-7810-4658-B58D-FEEB1036BBB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B5AC03-E735-4BD2-B143-12830CD91990}">
      <dgm:prSet/>
      <dgm:spPr/>
      <dgm:t>
        <a:bodyPr/>
        <a:lstStyle/>
        <a:p>
          <a:pPr rtl="0"/>
          <a:r>
            <a:rPr lang="pl-PL" b="1" baseline="0" dirty="0"/>
            <a:t>Od </a:t>
          </a:r>
          <a:r>
            <a:rPr lang="pl-PL" b="1" baseline="0" dirty="0">
              <a:latin typeface="Meiryo"/>
            </a:rPr>
            <a:t>1lipca do </a:t>
          </a:r>
          <a:r>
            <a:rPr lang="pl-PL" b="1" baseline="0">
              <a:latin typeface="Meiryo"/>
            </a:rPr>
            <a:t>17</a:t>
          </a:r>
          <a:r>
            <a:rPr lang="pl-PL" b="1" baseline="0"/>
            <a:t> </a:t>
          </a:r>
          <a:r>
            <a:rPr lang="pl-PL" b="1" baseline="0" smtClean="0"/>
            <a:t>lipca 2025r.</a:t>
          </a:r>
          <a:endParaRPr lang="en-US" dirty="0"/>
        </a:p>
      </dgm:t>
    </dgm:pt>
    <dgm:pt modelId="{2C43462E-0D0C-4656-A8AC-2968BD4EE138}" type="parTrans" cxnId="{E6852664-B8DE-420E-B114-4A983CAD9F9E}">
      <dgm:prSet/>
      <dgm:spPr/>
      <dgm:t>
        <a:bodyPr/>
        <a:lstStyle/>
        <a:p>
          <a:endParaRPr lang="en-US"/>
        </a:p>
      </dgm:t>
    </dgm:pt>
    <dgm:pt modelId="{4BCFB5F7-CF80-4E11-A089-C90545ADF444}" type="sibTrans" cxnId="{E6852664-B8DE-420E-B114-4A983CAD9F9E}">
      <dgm:prSet/>
      <dgm:spPr/>
      <dgm:t>
        <a:bodyPr/>
        <a:lstStyle/>
        <a:p>
          <a:endParaRPr lang="en-US"/>
        </a:p>
      </dgm:t>
    </dgm:pt>
    <dgm:pt modelId="{16D92421-3FAE-4213-B30A-F1B926F571D8}">
      <dgm:prSet/>
      <dgm:spPr/>
      <dgm:t>
        <a:bodyPr/>
        <a:lstStyle/>
        <a:p>
          <a:r>
            <a:rPr lang="pl-PL" b="1" baseline="0" dirty="0"/>
            <a:t>Składanie wniosków o przyjęcie do internatu przez rodziców kandydatów (uczniów klas pierwszych) lub pozostałych uczniów, którzy do tej pory nie mieszkali w internacie. </a:t>
          </a:r>
          <a:endParaRPr lang="en-US" dirty="0"/>
        </a:p>
      </dgm:t>
    </dgm:pt>
    <dgm:pt modelId="{A8C7EBF9-182E-4807-B86D-15D3F4D4C01D}" type="parTrans" cxnId="{BAE0DFF4-BCFC-4B00-BE32-7366395DFBB6}">
      <dgm:prSet/>
      <dgm:spPr/>
      <dgm:t>
        <a:bodyPr/>
        <a:lstStyle/>
        <a:p>
          <a:endParaRPr lang="en-US"/>
        </a:p>
      </dgm:t>
    </dgm:pt>
    <dgm:pt modelId="{ACC0443C-CB72-40A0-A8FB-F0CC4C5DA8AA}" type="sibTrans" cxnId="{BAE0DFF4-BCFC-4B00-BE32-7366395DFBB6}">
      <dgm:prSet/>
      <dgm:spPr/>
      <dgm:t>
        <a:bodyPr/>
        <a:lstStyle/>
        <a:p>
          <a:endParaRPr lang="en-US"/>
        </a:p>
      </dgm:t>
    </dgm:pt>
    <dgm:pt modelId="{BEFA2968-1675-4FB0-85BA-A5E121024EB9}">
      <dgm:prSet phldr="0"/>
      <dgm:spPr/>
      <dgm:t>
        <a:bodyPr/>
        <a:lstStyle/>
        <a:p>
          <a:r>
            <a:rPr lang="pl-PL" b="1" baseline="0" dirty="0">
              <a:solidFill>
                <a:schemeClr val="bg1"/>
              </a:solidFill>
              <a:latin typeface="Meiryo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internat@lo14.wroc.pl</a:t>
          </a:r>
        </a:p>
      </dgm:t>
    </dgm:pt>
    <dgm:pt modelId="{24574929-E7FB-4D1F-9533-438F0168366B}" type="parTrans" cxnId="{84C48FAA-F210-487E-81B3-A426EAF6B7EC}">
      <dgm:prSet/>
      <dgm:spPr/>
      <dgm:t>
        <a:bodyPr/>
        <a:lstStyle/>
        <a:p>
          <a:endParaRPr lang="pl-PL"/>
        </a:p>
      </dgm:t>
    </dgm:pt>
    <dgm:pt modelId="{EC523574-1C3B-4D87-AB3A-AAD1EB26EDC2}" type="sibTrans" cxnId="{84C48FAA-F210-487E-81B3-A426EAF6B7EC}">
      <dgm:prSet/>
      <dgm:spPr/>
      <dgm:t>
        <a:bodyPr/>
        <a:lstStyle/>
        <a:p>
          <a:endParaRPr lang="pl-PL"/>
        </a:p>
      </dgm:t>
    </dgm:pt>
    <dgm:pt modelId="{6D4C06FE-4E10-454A-8938-888A25AE8D80}" type="pres">
      <dgm:prSet presAssocID="{5BFEAF60-7810-4658-B58D-FEEB1036BB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6411D4D-C28A-4355-AC63-0E07F9558FF7}" type="pres">
      <dgm:prSet presAssocID="{16D92421-3FAE-4213-B30A-F1B926F571D8}" presName="boxAndChildren" presStyleCnt="0"/>
      <dgm:spPr/>
    </dgm:pt>
    <dgm:pt modelId="{6B3E059A-B54A-4981-BFD7-4041850A456D}" type="pres">
      <dgm:prSet presAssocID="{16D92421-3FAE-4213-B30A-F1B926F571D8}" presName="parentTextBox" presStyleLbl="node1" presStyleIdx="0" presStyleCnt="3"/>
      <dgm:spPr/>
      <dgm:t>
        <a:bodyPr/>
        <a:lstStyle/>
        <a:p>
          <a:endParaRPr lang="pl-PL"/>
        </a:p>
      </dgm:t>
    </dgm:pt>
    <dgm:pt modelId="{D960C6B8-BA64-4C29-AD66-2B8F16532138}" type="pres">
      <dgm:prSet presAssocID="{EC523574-1C3B-4D87-AB3A-AAD1EB26EDC2}" presName="sp" presStyleCnt="0"/>
      <dgm:spPr/>
    </dgm:pt>
    <dgm:pt modelId="{71F430CE-D5BB-40FE-904D-C92B6D2844F0}" type="pres">
      <dgm:prSet presAssocID="{BEFA2968-1675-4FB0-85BA-A5E121024EB9}" presName="arrowAndChildren" presStyleCnt="0"/>
      <dgm:spPr/>
    </dgm:pt>
    <dgm:pt modelId="{72CC163C-DEF9-44E9-8797-D70CB7483BF9}" type="pres">
      <dgm:prSet presAssocID="{BEFA2968-1675-4FB0-85BA-A5E121024EB9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7463A38E-BB07-48AE-AC44-F0FFFD7E7E9E}" type="pres">
      <dgm:prSet presAssocID="{4BCFB5F7-CF80-4E11-A089-C90545ADF444}" presName="sp" presStyleCnt="0"/>
      <dgm:spPr/>
    </dgm:pt>
    <dgm:pt modelId="{5D9DC642-7A7F-4BD8-9669-6D77D53F6E6D}" type="pres">
      <dgm:prSet presAssocID="{69B5AC03-E735-4BD2-B143-12830CD91990}" presName="arrowAndChildren" presStyleCnt="0"/>
      <dgm:spPr/>
    </dgm:pt>
    <dgm:pt modelId="{2DDBC0DF-66C8-40E2-BFC4-F19FC151CDD1}" type="pres">
      <dgm:prSet presAssocID="{69B5AC03-E735-4BD2-B143-12830CD91990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83825FCE-8519-4E96-8D42-A2B30E9B861C}" type="presOf" srcId="{BEFA2968-1675-4FB0-85BA-A5E121024EB9}" destId="{72CC163C-DEF9-44E9-8797-D70CB7483BF9}" srcOrd="0" destOrd="0" presId="urn:microsoft.com/office/officeart/2005/8/layout/process4"/>
    <dgm:cxn modelId="{E6852664-B8DE-420E-B114-4A983CAD9F9E}" srcId="{5BFEAF60-7810-4658-B58D-FEEB1036BBBB}" destId="{69B5AC03-E735-4BD2-B143-12830CD91990}" srcOrd="0" destOrd="0" parTransId="{2C43462E-0D0C-4656-A8AC-2968BD4EE138}" sibTransId="{4BCFB5F7-CF80-4E11-A089-C90545ADF444}"/>
    <dgm:cxn modelId="{84C48FAA-F210-487E-81B3-A426EAF6B7EC}" srcId="{5BFEAF60-7810-4658-B58D-FEEB1036BBBB}" destId="{BEFA2968-1675-4FB0-85BA-A5E121024EB9}" srcOrd="1" destOrd="0" parTransId="{24574929-E7FB-4D1F-9533-438F0168366B}" sibTransId="{EC523574-1C3B-4D87-AB3A-AAD1EB26EDC2}"/>
    <dgm:cxn modelId="{FA019EEF-CF58-4357-90C1-1521E290BC6B}" type="presOf" srcId="{69B5AC03-E735-4BD2-B143-12830CD91990}" destId="{2DDBC0DF-66C8-40E2-BFC4-F19FC151CDD1}" srcOrd="0" destOrd="0" presId="urn:microsoft.com/office/officeart/2005/8/layout/process4"/>
    <dgm:cxn modelId="{BAE0DFF4-BCFC-4B00-BE32-7366395DFBB6}" srcId="{5BFEAF60-7810-4658-B58D-FEEB1036BBBB}" destId="{16D92421-3FAE-4213-B30A-F1B926F571D8}" srcOrd="2" destOrd="0" parTransId="{A8C7EBF9-182E-4807-B86D-15D3F4D4C01D}" sibTransId="{ACC0443C-CB72-40A0-A8FB-F0CC4C5DA8AA}"/>
    <dgm:cxn modelId="{2188B1E7-C3D1-4196-9B37-10D67602FE1B}" type="presOf" srcId="{5BFEAF60-7810-4658-B58D-FEEB1036BBBB}" destId="{6D4C06FE-4E10-454A-8938-888A25AE8D80}" srcOrd="0" destOrd="0" presId="urn:microsoft.com/office/officeart/2005/8/layout/process4"/>
    <dgm:cxn modelId="{EE6E112D-6171-49B9-98A5-AB46181E0F03}" type="presOf" srcId="{16D92421-3FAE-4213-B30A-F1B926F571D8}" destId="{6B3E059A-B54A-4981-BFD7-4041850A456D}" srcOrd="0" destOrd="0" presId="urn:microsoft.com/office/officeart/2005/8/layout/process4"/>
    <dgm:cxn modelId="{068B05A9-FE8E-49A3-A1B1-DBE47CFCFDF4}" type="presParOf" srcId="{6D4C06FE-4E10-454A-8938-888A25AE8D80}" destId="{06411D4D-C28A-4355-AC63-0E07F9558FF7}" srcOrd="0" destOrd="0" presId="urn:microsoft.com/office/officeart/2005/8/layout/process4"/>
    <dgm:cxn modelId="{302B371F-00D2-4C8E-BCE9-A4C11272158D}" type="presParOf" srcId="{06411D4D-C28A-4355-AC63-0E07F9558FF7}" destId="{6B3E059A-B54A-4981-BFD7-4041850A456D}" srcOrd="0" destOrd="0" presId="urn:microsoft.com/office/officeart/2005/8/layout/process4"/>
    <dgm:cxn modelId="{3B5971DB-75E7-4137-9425-AF372F9C4EE4}" type="presParOf" srcId="{6D4C06FE-4E10-454A-8938-888A25AE8D80}" destId="{D960C6B8-BA64-4C29-AD66-2B8F16532138}" srcOrd="1" destOrd="0" presId="urn:microsoft.com/office/officeart/2005/8/layout/process4"/>
    <dgm:cxn modelId="{68AB7AF1-A2D4-44CD-9A8C-EB8FC110F9A2}" type="presParOf" srcId="{6D4C06FE-4E10-454A-8938-888A25AE8D80}" destId="{71F430CE-D5BB-40FE-904D-C92B6D2844F0}" srcOrd="2" destOrd="0" presId="urn:microsoft.com/office/officeart/2005/8/layout/process4"/>
    <dgm:cxn modelId="{CBF960F5-93DE-4866-A670-2047061DD88D}" type="presParOf" srcId="{71F430CE-D5BB-40FE-904D-C92B6D2844F0}" destId="{72CC163C-DEF9-44E9-8797-D70CB7483BF9}" srcOrd="0" destOrd="0" presId="urn:microsoft.com/office/officeart/2005/8/layout/process4"/>
    <dgm:cxn modelId="{38A0BD56-A50A-43FF-B66D-E5E38F0679BE}" type="presParOf" srcId="{6D4C06FE-4E10-454A-8938-888A25AE8D80}" destId="{7463A38E-BB07-48AE-AC44-F0FFFD7E7E9E}" srcOrd="3" destOrd="0" presId="urn:microsoft.com/office/officeart/2005/8/layout/process4"/>
    <dgm:cxn modelId="{2BCBE76A-E531-4358-8968-850EC74BF21F}" type="presParOf" srcId="{6D4C06FE-4E10-454A-8938-888A25AE8D80}" destId="{5D9DC642-7A7F-4BD8-9669-6D77D53F6E6D}" srcOrd="4" destOrd="0" presId="urn:microsoft.com/office/officeart/2005/8/layout/process4"/>
    <dgm:cxn modelId="{1DA8D83C-3ADD-4349-B061-6DF9F0B85822}" type="presParOf" srcId="{5D9DC642-7A7F-4BD8-9669-6D77D53F6E6D}" destId="{2DDBC0DF-66C8-40E2-BFC4-F19FC151CDD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B6462-E567-4A60-9355-7F7C8203C67A}">
      <dsp:nvSpPr>
        <dsp:cNvPr id="0" name=""/>
        <dsp:cNvSpPr/>
      </dsp:nvSpPr>
      <dsp:spPr>
        <a:xfrm>
          <a:off x="0" y="2537"/>
          <a:ext cx="61721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C8880-661B-4EC3-8D45-D85D2067DA2E}">
      <dsp:nvSpPr>
        <dsp:cNvPr id="0" name=""/>
        <dsp:cNvSpPr/>
      </dsp:nvSpPr>
      <dsp:spPr>
        <a:xfrm>
          <a:off x="0" y="2537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§21.1 Decyzja o przyjęciu do Internatu jest podstawą</a:t>
          </a:r>
          <a:endParaRPr lang="en-US" sz="1500" kern="1200" dirty="0"/>
        </a:p>
      </dsp:txBody>
      <dsp:txXfrm>
        <a:off x="0" y="2537"/>
        <a:ext cx="6172199" cy="472036"/>
      </dsp:txXfrm>
    </dsp:sp>
    <dsp:sp modelId="{7AB0F553-E146-4EF7-9F73-A65F77D9B6CA}">
      <dsp:nvSpPr>
        <dsp:cNvPr id="0" name=""/>
        <dsp:cNvSpPr/>
      </dsp:nvSpPr>
      <dsp:spPr>
        <a:xfrm>
          <a:off x="0" y="474574"/>
          <a:ext cx="6172199" cy="0"/>
        </a:xfrm>
        <a:prstGeom prst="line">
          <a:avLst/>
        </a:prstGeom>
        <a:solidFill>
          <a:schemeClr val="accent2">
            <a:hueOff val="-149679"/>
            <a:satOff val="-67"/>
            <a:lumOff val="706"/>
            <a:alphaOff val="0"/>
          </a:schemeClr>
        </a:solidFill>
        <a:ln w="12700" cap="flat" cmpd="sng" algn="ctr">
          <a:solidFill>
            <a:schemeClr val="accent2">
              <a:hueOff val="-149679"/>
              <a:satOff val="-67"/>
              <a:lumOff val="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3A9F9-D583-47CF-9ED1-523F3CAFB66E}">
      <dsp:nvSpPr>
        <dsp:cNvPr id="0" name=""/>
        <dsp:cNvSpPr/>
      </dsp:nvSpPr>
      <dsp:spPr>
        <a:xfrm>
          <a:off x="0" y="474574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zawarcia umowy o korzystanie z miejsca w Internacie</a:t>
          </a:r>
          <a:endParaRPr lang="en-US" sz="1500" kern="1200" dirty="0"/>
        </a:p>
      </dsp:txBody>
      <dsp:txXfrm>
        <a:off x="0" y="474574"/>
        <a:ext cx="6172199" cy="472036"/>
      </dsp:txXfrm>
    </dsp:sp>
    <dsp:sp modelId="{2A8101B7-0725-4ED3-8083-47AEF898870C}">
      <dsp:nvSpPr>
        <dsp:cNvPr id="0" name=""/>
        <dsp:cNvSpPr/>
      </dsp:nvSpPr>
      <dsp:spPr>
        <a:xfrm>
          <a:off x="0" y="946610"/>
          <a:ext cx="6172199" cy="0"/>
        </a:xfrm>
        <a:prstGeom prst="line">
          <a:avLst/>
        </a:prstGeom>
        <a:solidFill>
          <a:schemeClr val="accent2">
            <a:hueOff val="-299359"/>
            <a:satOff val="-135"/>
            <a:lumOff val="1411"/>
            <a:alphaOff val="0"/>
          </a:schemeClr>
        </a:solidFill>
        <a:ln w="12700" cap="flat" cmpd="sng" algn="ctr">
          <a:solidFill>
            <a:schemeClr val="accent2">
              <a:hueOff val="-299359"/>
              <a:satOff val="-135"/>
              <a:lumOff val="1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40BCA-FCFA-4C23-AADF-D02E144A41B6}">
      <dsp:nvSpPr>
        <dsp:cNvPr id="0" name=""/>
        <dsp:cNvSpPr/>
      </dsp:nvSpPr>
      <dsp:spPr>
        <a:xfrm>
          <a:off x="0" y="946610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w danym roku szkolnym. Umowa zawierana jest do dnia</a:t>
          </a:r>
          <a:endParaRPr lang="en-US" sz="1500" kern="1200" dirty="0"/>
        </a:p>
      </dsp:txBody>
      <dsp:txXfrm>
        <a:off x="0" y="946610"/>
        <a:ext cx="6172199" cy="472036"/>
      </dsp:txXfrm>
    </dsp:sp>
    <dsp:sp modelId="{7B7C325D-38DC-4B62-82D9-E1249E221DDB}">
      <dsp:nvSpPr>
        <dsp:cNvPr id="0" name=""/>
        <dsp:cNvSpPr/>
      </dsp:nvSpPr>
      <dsp:spPr>
        <a:xfrm>
          <a:off x="0" y="1418646"/>
          <a:ext cx="6172199" cy="0"/>
        </a:xfrm>
        <a:prstGeom prst="line">
          <a:avLst/>
        </a:prstGeom>
        <a:solidFill>
          <a:schemeClr val="accent2">
            <a:hueOff val="-449038"/>
            <a:satOff val="-202"/>
            <a:lumOff val="2117"/>
            <a:alphaOff val="0"/>
          </a:schemeClr>
        </a:solidFill>
        <a:ln w="12700" cap="flat" cmpd="sng" algn="ctr">
          <a:solidFill>
            <a:schemeClr val="accent2">
              <a:hueOff val="-449038"/>
              <a:satOff val="-202"/>
              <a:lumOff val="2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9A6B1-812B-454C-B20F-4BC1FF69F3E1}">
      <dsp:nvSpPr>
        <dsp:cNvPr id="0" name=""/>
        <dsp:cNvSpPr/>
      </dsp:nvSpPr>
      <dsp:spPr>
        <a:xfrm>
          <a:off x="0" y="1418646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zakończenia zajęć dydaktycznych w danym roku szkolnym.</a:t>
          </a:r>
          <a:endParaRPr lang="en-US" sz="1500" kern="1200" dirty="0"/>
        </a:p>
      </dsp:txBody>
      <dsp:txXfrm>
        <a:off x="0" y="1418646"/>
        <a:ext cx="6172199" cy="472036"/>
      </dsp:txXfrm>
    </dsp:sp>
    <dsp:sp modelId="{825B7F03-A6E6-41F8-BDB9-CAFAD4C8746A}">
      <dsp:nvSpPr>
        <dsp:cNvPr id="0" name=""/>
        <dsp:cNvSpPr/>
      </dsp:nvSpPr>
      <dsp:spPr>
        <a:xfrm>
          <a:off x="0" y="1890683"/>
          <a:ext cx="6172199" cy="0"/>
        </a:xfrm>
        <a:prstGeom prst="line">
          <a:avLst/>
        </a:prstGeom>
        <a:solidFill>
          <a:schemeClr val="accent2">
            <a:hueOff val="-598718"/>
            <a:satOff val="-270"/>
            <a:lumOff val="2823"/>
            <a:alphaOff val="0"/>
          </a:schemeClr>
        </a:solidFill>
        <a:ln w="12700" cap="flat" cmpd="sng" algn="ctr">
          <a:solidFill>
            <a:schemeClr val="accent2">
              <a:hueOff val="-598718"/>
              <a:satOff val="-270"/>
              <a:lumOff val="2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53EE7-0D49-47BF-9D9F-1D7FBF976834}">
      <dsp:nvSpPr>
        <dsp:cNvPr id="0" name=""/>
        <dsp:cNvSpPr/>
      </dsp:nvSpPr>
      <dsp:spPr>
        <a:xfrm>
          <a:off x="0" y="1890683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§21.2 Absolwent, który zamierza przebywać w Internacie w</a:t>
          </a:r>
          <a:endParaRPr lang="en-US" sz="1500" kern="1200" dirty="0"/>
        </a:p>
      </dsp:txBody>
      <dsp:txXfrm>
        <a:off x="0" y="1890683"/>
        <a:ext cx="6172199" cy="472036"/>
      </dsp:txXfrm>
    </dsp:sp>
    <dsp:sp modelId="{8431C81E-98EC-4A13-9855-8B640602126E}">
      <dsp:nvSpPr>
        <dsp:cNvPr id="0" name=""/>
        <dsp:cNvSpPr/>
      </dsp:nvSpPr>
      <dsp:spPr>
        <a:xfrm>
          <a:off x="0" y="2362719"/>
          <a:ext cx="6172199" cy="0"/>
        </a:xfrm>
        <a:prstGeom prst="line">
          <a:avLst/>
        </a:prstGeom>
        <a:solidFill>
          <a:schemeClr val="accent2">
            <a:hueOff val="-748397"/>
            <a:satOff val="-337"/>
            <a:lumOff val="3529"/>
            <a:alphaOff val="0"/>
          </a:schemeClr>
        </a:solidFill>
        <a:ln w="12700" cap="flat" cmpd="sng" algn="ctr">
          <a:solidFill>
            <a:schemeClr val="accent2">
              <a:hueOff val="-748397"/>
              <a:satOff val="-337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D2D5A-6DB2-4A69-918F-7991EE9F14DF}">
      <dsp:nvSpPr>
        <dsp:cNvPr id="0" name=""/>
        <dsp:cNvSpPr/>
      </dsp:nvSpPr>
      <dsp:spPr>
        <a:xfrm>
          <a:off x="0" y="2362719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okresie egzaminów dojrzałości, składa ponownie wniosek do</a:t>
          </a:r>
          <a:endParaRPr lang="en-US" sz="1500" kern="1200" dirty="0"/>
        </a:p>
      </dsp:txBody>
      <dsp:txXfrm>
        <a:off x="0" y="2362719"/>
        <a:ext cx="6172199" cy="472036"/>
      </dsp:txXfrm>
    </dsp:sp>
    <dsp:sp modelId="{C9C3B56F-3AF1-4FF1-BA0F-78254384ED0D}">
      <dsp:nvSpPr>
        <dsp:cNvPr id="0" name=""/>
        <dsp:cNvSpPr/>
      </dsp:nvSpPr>
      <dsp:spPr>
        <a:xfrm>
          <a:off x="0" y="2834755"/>
          <a:ext cx="6172199" cy="0"/>
        </a:xfrm>
        <a:prstGeom prst="line">
          <a:avLst/>
        </a:prstGeom>
        <a:solidFill>
          <a:schemeClr val="accent2">
            <a:hueOff val="-898076"/>
            <a:satOff val="-404"/>
            <a:lumOff val="4234"/>
            <a:alphaOff val="0"/>
          </a:schemeClr>
        </a:solidFill>
        <a:ln w="12700" cap="flat" cmpd="sng" algn="ctr">
          <a:solidFill>
            <a:schemeClr val="accent2">
              <a:hueOff val="-898076"/>
              <a:satOff val="-404"/>
              <a:lumOff val="42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5CA89-FD66-48BB-920C-9286F47C1C2E}">
      <dsp:nvSpPr>
        <dsp:cNvPr id="0" name=""/>
        <dsp:cNvSpPr/>
      </dsp:nvSpPr>
      <dsp:spPr>
        <a:xfrm>
          <a:off x="0" y="2834755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Internatu do 15 kwietnia danego roku. Wniosek rozpatruje</a:t>
          </a:r>
          <a:endParaRPr lang="en-US" sz="1500" kern="1200" dirty="0"/>
        </a:p>
      </dsp:txBody>
      <dsp:txXfrm>
        <a:off x="0" y="2834755"/>
        <a:ext cx="6172199" cy="472036"/>
      </dsp:txXfrm>
    </dsp:sp>
    <dsp:sp modelId="{0FFA3B52-0200-494B-9B74-EC820AD4913F}">
      <dsp:nvSpPr>
        <dsp:cNvPr id="0" name=""/>
        <dsp:cNvSpPr/>
      </dsp:nvSpPr>
      <dsp:spPr>
        <a:xfrm>
          <a:off x="0" y="3306791"/>
          <a:ext cx="6172199" cy="0"/>
        </a:xfrm>
        <a:prstGeom prst="line">
          <a:avLst/>
        </a:prstGeom>
        <a:solidFill>
          <a:schemeClr val="accent2">
            <a:hueOff val="-1047756"/>
            <a:satOff val="-472"/>
            <a:lumOff val="4940"/>
            <a:alphaOff val="0"/>
          </a:schemeClr>
        </a:solidFill>
        <a:ln w="12700" cap="flat" cmpd="sng" algn="ctr">
          <a:solidFill>
            <a:schemeClr val="accent2">
              <a:hueOff val="-1047756"/>
              <a:satOff val="-472"/>
              <a:lumOff val="49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61F77-6B8C-43E0-AA9B-1FBA7760DBBA}">
      <dsp:nvSpPr>
        <dsp:cNvPr id="0" name=""/>
        <dsp:cNvSpPr/>
      </dsp:nvSpPr>
      <dsp:spPr>
        <a:xfrm>
          <a:off x="0" y="3306791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komisja, o której mowa w § 18. Regulaminu, przy czym o</a:t>
          </a:r>
          <a:endParaRPr lang="en-US" sz="1500" kern="1200" dirty="0"/>
        </a:p>
      </dsp:txBody>
      <dsp:txXfrm>
        <a:off x="0" y="3306791"/>
        <a:ext cx="6172199" cy="472036"/>
      </dsp:txXfrm>
    </dsp:sp>
    <dsp:sp modelId="{E3A645CF-9BAD-43FA-A453-B74FDA0C2695}">
      <dsp:nvSpPr>
        <dsp:cNvPr id="0" name=""/>
        <dsp:cNvSpPr/>
      </dsp:nvSpPr>
      <dsp:spPr>
        <a:xfrm>
          <a:off x="0" y="3778828"/>
          <a:ext cx="6172199" cy="0"/>
        </a:xfrm>
        <a:prstGeom prst="line">
          <a:avLst/>
        </a:prstGeom>
        <a:solidFill>
          <a:schemeClr val="accent2">
            <a:hueOff val="-1197435"/>
            <a:satOff val="-539"/>
            <a:lumOff val="5646"/>
            <a:alphaOff val="0"/>
          </a:schemeClr>
        </a:solidFill>
        <a:ln w="12700" cap="flat" cmpd="sng" algn="ctr">
          <a:solidFill>
            <a:schemeClr val="accent2">
              <a:hueOff val="-1197435"/>
              <a:satOff val="-539"/>
              <a:lumOff val="5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29487-29E7-41F2-8E15-01F14101BEE1}">
      <dsp:nvSpPr>
        <dsp:cNvPr id="0" name=""/>
        <dsp:cNvSpPr/>
      </dsp:nvSpPr>
      <dsp:spPr>
        <a:xfrm>
          <a:off x="0" y="3778828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pozytywnym rozpatrzeniu wniosku decyduje w szczególności</a:t>
          </a:r>
          <a:endParaRPr lang="en-US" sz="1500" kern="1200" dirty="0"/>
        </a:p>
      </dsp:txBody>
      <dsp:txXfrm>
        <a:off x="0" y="3778828"/>
        <a:ext cx="6172199" cy="472036"/>
      </dsp:txXfrm>
    </dsp:sp>
    <dsp:sp modelId="{C444FBFE-61EB-4C56-A345-E563A9CE7AB9}">
      <dsp:nvSpPr>
        <dsp:cNvPr id="0" name=""/>
        <dsp:cNvSpPr/>
      </dsp:nvSpPr>
      <dsp:spPr>
        <a:xfrm>
          <a:off x="0" y="4250864"/>
          <a:ext cx="6172199" cy="0"/>
        </a:xfrm>
        <a:prstGeom prst="line">
          <a:avLst/>
        </a:prstGeom>
        <a:solidFill>
          <a:schemeClr val="accent2">
            <a:hueOff val="-1347114"/>
            <a:satOff val="-607"/>
            <a:lumOff val="6351"/>
            <a:alphaOff val="0"/>
          </a:schemeClr>
        </a:solidFill>
        <a:ln w="12700" cap="flat" cmpd="sng" algn="ctr">
          <a:solidFill>
            <a:schemeClr val="accent2">
              <a:hueOff val="-1347114"/>
              <a:satOff val="-607"/>
              <a:lumOff val="63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BCBA1-FEF4-49B4-BB5F-9049D972F928}">
      <dsp:nvSpPr>
        <dsp:cNvPr id="0" name=""/>
        <dsp:cNvSpPr/>
      </dsp:nvSpPr>
      <dsp:spPr>
        <a:xfrm>
          <a:off x="0" y="4250864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dotychczasowe zachowanie wnioskodawcy w okresie</a:t>
          </a:r>
          <a:endParaRPr lang="en-US" sz="1500" kern="1200" dirty="0"/>
        </a:p>
      </dsp:txBody>
      <dsp:txXfrm>
        <a:off x="0" y="4250864"/>
        <a:ext cx="6172199" cy="472036"/>
      </dsp:txXfrm>
    </dsp:sp>
    <dsp:sp modelId="{A092E053-65E8-4299-9963-DA6ADC4C29CE}">
      <dsp:nvSpPr>
        <dsp:cNvPr id="0" name=""/>
        <dsp:cNvSpPr/>
      </dsp:nvSpPr>
      <dsp:spPr>
        <a:xfrm>
          <a:off x="0" y="4722900"/>
          <a:ext cx="6172199" cy="0"/>
        </a:xfrm>
        <a:prstGeom prst="line">
          <a:avLst/>
        </a:prstGeom>
        <a:solidFill>
          <a:schemeClr val="accent2">
            <a:hueOff val="-1496794"/>
            <a:satOff val="-674"/>
            <a:lumOff val="7057"/>
            <a:alphaOff val="0"/>
          </a:schemeClr>
        </a:solidFill>
        <a:ln w="12700" cap="flat" cmpd="sng" algn="ctr">
          <a:solidFill>
            <a:schemeClr val="accent2">
              <a:hueOff val="-1496794"/>
              <a:satOff val="-674"/>
              <a:lumOff val="70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F942E-699C-4CD7-975B-3BEE51DAF2C7}">
      <dsp:nvSpPr>
        <dsp:cNvPr id="0" name=""/>
        <dsp:cNvSpPr/>
      </dsp:nvSpPr>
      <dsp:spPr>
        <a:xfrm>
          <a:off x="0" y="4722900"/>
          <a:ext cx="6172199" cy="47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/>
            <a:t>w okresie przebywania w Internacie.</a:t>
          </a:r>
          <a:endParaRPr lang="en-US" sz="1500" kern="1200" dirty="0"/>
        </a:p>
      </dsp:txBody>
      <dsp:txXfrm>
        <a:off x="0" y="4722900"/>
        <a:ext cx="6172199" cy="472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E059A-B54A-4981-BFD7-4041850A456D}">
      <dsp:nvSpPr>
        <dsp:cNvPr id="0" name=""/>
        <dsp:cNvSpPr/>
      </dsp:nvSpPr>
      <dsp:spPr>
        <a:xfrm>
          <a:off x="0" y="3295957"/>
          <a:ext cx="6790606" cy="10818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baseline="0" dirty="0"/>
            <a:t>Składanie wniosków o przyjęcie do internatu przez rodziców kandydatów (uczniów klas pierwszych) lub pozostałych uczniów, którzy do tej pory nie mieszkali w internacie. </a:t>
          </a:r>
          <a:endParaRPr lang="en-US" sz="1300" kern="1200" dirty="0"/>
        </a:p>
      </dsp:txBody>
      <dsp:txXfrm>
        <a:off x="0" y="3295957"/>
        <a:ext cx="6790606" cy="1081806"/>
      </dsp:txXfrm>
    </dsp:sp>
    <dsp:sp modelId="{72CC163C-DEF9-44E9-8797-D70CB7483BF9}">
      <dsp:nvSpPr>
        <dsp:cNvPr id="0" name=""/>
        <dsp:cNvSpPr/>
      </dsp:nvSpPr>
      <dsp:spPr>
        <a:xfrm rot="10800000">
          <a:off x="0" y="1648365"/>
          <a:ext cx="6790606" cy="166381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baseline="0" dirty="0">
              <a:solidFill>
                <a:schemeClr val="bg1"/>
              </a:solidFill>
              <a:latin typeface="Meiryo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internat@lo14.wroc.pl</a:t>
          </a:r>
        </a:p>
      </dsp:txBody>
      <dsp:txXfrm rot="10800000">
        <a:off x="0" y="1648365"/>
        <a:ext cx="6790606" cy="1081099"/>
      </dsp:txXfrm>
    </dsp:sp>
    <dsp:sp modelId="{2DDBC0DF-66C8-40E2-BFC4-F19FC151CDD1}">
      <dsp:nvSpPr>
        <dsp:cNvPr id="0" name=""/>
        <dsp:cNvSpPr/>
      </dsp:nvSpPr>
      <dsp:spPr>
        <a:xfrm rot="10800000">
          <a:off x="0" y="773"/>
          <a:ext cx="6790606" cy="1663818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baseline="0" dirty="0"/>
            <a:t>Od </a:t>
          </a:r>
          <a:r>
            <a:rPr lang="pl-PL" sz="1300" b="1" kern="1200" baseline="0" dirty="0">
              <a:latin typeface="Meiryo"/>
            </a:rPr>
            <a:t>1lipca do </a:t>
          </a:r>
          <a:r>
            <a:rPr lang="pl-PL" sz="1300" b="1" kern="1200" baseline="0">
              <a:latin typeface="Meiryo"/>
            </a:rPr>
            <a:t>17</a:t>
          </a:r>
          <a:r>
            <a:rPr lang="pl-PL" sz="1300" b="1" kern="1200" baseline="0"/>
            <a:t> </a:t>
          </a:r>
          <a:r>
            <a:rPr lang="pl-PL" sz="1300" b="1" kern="1200" baseline="0" smtClean="0"/>
            <a:t>lipca 2025r.</a:t>
          </a:r>
          <a:endParaRPr lang="en-US" sz="1300" kern="1200" dirty="0"/>
        </a:p>
      </dsp:txBody>
      <dsp:txXfrm rot="10800000">
        <a:off x="0" y="773"/>
        <a:ext cx="6790606" cy="1081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D7ECF6F7-8EF1-49B9-8A9D-8392683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15BAEE4-17CB-4D70-9F26-BBA6207015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A7127-87B2-4CF7-9654-C1C95F214FF3}" type="datetime1">
              <a:rPr lang="pl-PL" smtClean="0"/>
              <a:t>2025-03-31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17E636E-383E-4053-8A3C-04E1C6F794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E7F5A9D-8235-4DAB-B2FD-C1C90CF6D4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72377-FFC4-4F50-9A6A-C3C1D97D66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916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F09DA-CE1C-4770-ACAB-C08AFC056787}" type="datetime1">
              <a:rPr lang="pl-PL" smtClean="0"/>
              <a:pPr/>
              <a:t>2025-03-31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C33E9-F56F-4F4C-A8CB-91FA750BAB71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2604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5CD60141-EEBD-4EC1-8E34-0344C16A18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3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5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xmlns="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xmlns="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83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0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4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5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2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8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6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69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1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xmlns="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7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6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2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0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9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322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3/31/2025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62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87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o14.wroc.pl/informacje-ogolne-dotyczace-procedury-zakwaterowania-wychowanka,1305,pl" TargetMode="External"/><Relationship Id="rId2" Type="http://schemas.openxmlformats.org/officeDocument/2006/relationships/hyperlink" Target="https://lo14.wroc.pl/rekrutacja-do-internatu-lo-xiv-rok-szkolny-20252026,1760,p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@LO14.WROC.PL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41D45ACF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@lo14.wroc.pl" TargetMode="External"/><Relationship Id="rId2" Type="http://schemas.openxmlformats.org/officeDocument/2006/relationships/hyperlink" Target="mailto:wychowawcy@lo14.wroc.p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99">
            <a:extLst>
              <a:ext uri="{FF2B5EF4-FFF2-40B4-BE49-F238E27FC236}">
                <a16:creationId xmlns:a16="http://schemas.microsoft.com/office/drawing/2014/main" xmlns="" id="{4F63D497-0210-4FF1-ABD0-8D0DDBFBD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01">
            <a:extLst>
              <a:ext uri="{FF2B5EF4-FFF2-40B4-BE49-F238E27FC236}">
                <a16:creationId xmlns:a16="http://schemas.microsoft.com/office/drawing/2014/main" xmlns="" id="{91DED2AF-86BC-49AA-AA91-878F7B607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na wolnym powietrzu, trawa, roślina, niebo&#10;&#10;Opis wygenerowany automatycznie">
            <a:extLst>
              <a:ext uri="{FF2B5EF4-FFF2-40B4-BE49-F238E27FC236}">
                <a16:creationId xmlns:a16="http://schemas.microsoft.com/office/drawing/2014/main" xmlns="" id="{E2762559-AB42-7C1F-2035-E992BBB37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09" r="1" b="27799"/>
          <a:stretch/>
        </p:blipFill>
        <p:spPr>
          <a:xfrm>
            <a:off x="1070774" y="889694"/>
            <a:ext cx="5728321" cy="2530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DE63A5-5F33-2CA3-BD5D-9960CAC80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42" b="-3"/>
          <a:stretch/>
        </p:blipFill>
        <p:spPr>
          <a:xfrm>
            <a:off x="6816704" y="10"/>
            <a:ext cx="5375296" cy="3437658"/>
          </a:xfrm>
          <a:prstGeom prst="rect">
            <a:avLst/>
          </a:prstGeom>
        </p:spPr>
      </p:pic>
      <p:pic>
        <p:nvPicPr>
          <p:cNvPr id="10" name="Obraz 9" descr="Obraz zawierający na wolnym powietrzu, trawa, chmura, roślina&#10;&#10;Opis wygenerowany automatycznie">
            <a:extLst>
              <a:ext uri="{FF2B5EF4-FFF2-40B4-BE49-F238E27FC236}">
                <a16:creationId xmlns:a16="http://schemas.microsoft.com/office/drawing/2014/main" xmlns="" id="{BAADC163-683E-53BF-754C-0D23F3C87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07" r="-3" b="11665"/>
          <a:stretch/>
        </p:blipFill>
        <p:spPr>
          <a:xfrm>
            <a:off x="1070774" y="3437667"/>
            <a:ext cx="5748977" cy="3420334"/>
          </a:xfrm>
          <a:prstGeom prst="rect">
            <a:avLst/>
          </a:prstGeom>
        </p:spPr>
      </p:pic>
      <p:sp>
        <p:nvSpPr>
          <p:cNvPr id="113" name="Rectangle 103">
            <a:extLst>
              <a:ext uri="{FF2B5EF4-FFF2-40B4-BE49-F238E27FC236}">
                <a16:creationId xmlns:a16="http://schemas.microsoft.com/office/drawing/2014/main" xmlns="" id="{43E9F331-5F10-4308-8012-10285B6BD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22798" y="3438099"/>
            <a:ext cx="5369202" cy="263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2793" y="3649649"/>
            <a:ext cx="4367429" cy="1381449"/>
          </a:xfrm>
        </p:spPr>
        <p:txBody>
          <a:bodyPr rtlCol="0">
            <a:normAutofit/>
          </a:bodyPr>
          <a:lstStyle/>
          <a:p>
            <a:pPr>
              <a:lnSpc>
                <a:spcPct val="115000"/>
              </a:lnSpc>
            </a:pPr>
            <a:r>
              <a:rPr lang="pl-PL" sz="2000">
                <a:solidFill>
                  <a:schemeClr val="bg1"/>
                </a:solidFill>
                <a:cs typeface="Arial"/>
              </a:rPr>
              <a:t>Internat</a:t>
            </a:r>
            <a:br>
              <a:rPr lang="pl-PL" sz="2000">
                <a:solidFill>
                  <a:schemeClr val="bg1"/>
                </a:solidFill>
                <a:cs typeface="Arial"/>
              </a:rPr>
            </a:br>
            <a:r>
              <a:rPr lang="pl-PL" sz="2000">
                <a:solidFill>
                  <a:schemeClr val="bg1"/>
                </a:solidFill>
                <a:cs typeface="Arial"/>
              </a:rPr>
              <a:t>DZIEŃ OTWARTyCH DRZWI</a:t>
            </a:r>
            <a:endParaRPr lang="pl-PL" sz="200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793" y="5097183"/>
            <a:ext cx="4303118" cy="762928"/>
          </a:xfrm>
        </p:spPr>
        <p:txBody>
          <a:bodyPr rtlCol="0" anchor="t">
            <a:normAutofit/>
          </a:bodyPr>
          <a:lstStyle/>
          <a:p>
            <a:r>
              <a:rPr lang="pl-PL" sz="2000" dirty="0">
                <a:solidFill>
                  <a:schemeClr val="bg1"/>
                </a:solidFill>
                <a:ea typeface="Meiryo"/>
                <a:cs typeface="Arial"/>
              </a:rPr>
              <a:t>2025-2026</a:t>
            </a:r>
          </a:p>
        </p:txBody>
      </p:sp>
      <p:sp>
        <p:nvSpPr>
          <p:cNvPr id="114" name="Rectangle 105">
            <a:extLst>
              <a:ext uri="{FF2B5EF4-FFF2-40B4-BE49-F238E27FC236}">
                <a16:creationId xmlns:a16="http://schemas.microsoft.com/office/drawing/2014/main" xmlns="" id="{ED65A3A7-4368-4D89-B82E-0E7393F237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9809BFEA-209F-421D-80D2-58DB8AADE5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419907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7C157EA4-3AC3-4EE0-9300-622272F93D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2F52E303-91FC-43F3-8DF0-B9924F28E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xmlns="" id="{A7FF7231-97B5-40C6-8958-17E8D45D6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1862C7FC-352D-4762-A023-4B26F9E673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, kubek, kawa, w pomieszczeniu&#10;&#10;Opis wygenerowany automatycznie">
            <a:extLst>
              <a:ext uri="{FF2B5EF4-FFF2-40B4-BE49-F238E27FC236}">
                <a16:creationId xmlns:a16="http://schemas.microsoft.com/office/drawing/2014/main" xmlns="" id="{6A6B2D95-2C09-4915-4254-9E411F02E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51" b="5"/>
          <a:stretch/>
        </p:blipFill>
        <p:spPr>
          <a:xfrm>
            <a:off x="3954223" y="865928"/>
            <a:ext cx="2841705" cy="2563075"/>
          </a:xfrm>
          <a:prstGeom prst="rect">
            <a:avLst/>
          </a:prstGeom>
        </p:spPr>
      </p:pic>
      <p:pic>
        <p:nvPicPr>
          <p:cNvPr id="4" name="Obraz 4" descr="Obraz zawierający w pomieszczeniu, szereg&#10;&#10;Opis wygenerowany automatycznie">
            <a:extLst>
              <a:ext uri="{FF2B5EF4-FFF2-40B4-BE49-F238E27FC236}">
                <a16:creationId xmlns:a16="http://schemas.microsoft.com/office/drawing/2014/main" xmlns="" id="{C16E1317-0E98-A5CD-649F-EB58998D4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1" r="9811"/>
          <a:stretch/>
        </p:blipFill>
        <p:spPr>
          <a:xfrm>
            <a:off x="1070778" y="889698"/>
            <a:ext cx="2896165" cy="2530211"/>
          </a:xfrm>
          <a:prstGeom prst="rect">
            <a:avLst/>
          </a:prstGeom>
        </p:spPr>
      </p:pic>
      <p:pic>
        <p:nvPicPr>
          <p:cNvPr id="8" name="Obraz 7" descr="Obraz zawierający w pomieszczeniu, Sztuka kulinarna, jedzenie, Smakoły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611292D8-E848-3B80-5876-C1395CC1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320" r="-2" b="16297"/>
          <a:stretch/>
        </p:blipFill>
        <p:spPr>
          <a:xfrm>
            <a:off x="6859932" y="-6"/>
            <a:ext cx="5329016" cy="3437668"/>
          </a:xfrm>
          <a:prstGeom prst="rect">
            <a:avLst/>
          </a:prstGeom>
        </p:spPr>
      </p:pic>
      <p:pic>
        <p:nvPicPr>
          <p:cNvPr id="5" name="Obraz 5" descr="Obraz zawierający w pomieszczeniu, metal, owoce, kosz&#10;&#10;Opis wygenerowany automatycznie">
            <a:extLst>
              <a:ext uri="{FF2B5EF4-FFF2-40B4-BE49-F238E27FC236}">
                <a16:creationId xmlns:a16="http://schemas.microsoft.com/office/drawing/2014/main" xmlns="" id="{874AAB5A-AC9E-B326-BF95-8FA24688A6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624" r="-3" b="3048"/>
          <a:stretch/>
        </p:blipFill>
        <p:spPr>
          <a:xfrm>
            <a:off x="1070774" y="3437663"/>
            <a:ext cx="5748977" cy="342033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65C691BE-C737-470C-94D1-F63DEF890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19751" y="3438099"/>
            <a:ext cx="5369202" cy="263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F35D66-543D-8613-7D46-C87C3F31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17" y="3616649"/>
            <a:ext cx="4754880" cy="740666"/>
          </a:xfrm>
        </p:spPr>
        <p:txBody>
          <a:bodyPr>
            <a:normAutofit fontScale="90000"/>
          </a:bodyPr>
          <a:lstStyle/>
          <a:p>
            <a:r>
              <a:rPr lang="pl-PL" sz="2400">
                <a:solidFill>
                  <a:schemeClr val="bg1"/>
                </a:solidFill>
                <a:ea typeface="Meiryo"/>
              </a:rPr>
              <a:t>WYŻYWIENIE</a:t>
            </a:r>
            <a:endParaRPr lang="pl-PL" sz="2400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D3359E63-5E11-43B2-8DE4-6987380E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0AFAD299-BD71-4ABF-87E4-A9DB100D15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419907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D9C3E457-541D-4754-9868-31A6AEAC2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B6C74C26-EC59-407B-B171-5BA517E83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11AA9480-6B8A-4962-BDC6-4F38894EA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609054" y="2119562"/>
            <a:ext cx="26517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FB103BD9-4E25-F3F5-C2C4-1612D3CB4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417" y="4375507"/>
            <a:ext cx="4754880" cy="1528364"/>
          </a:xfrm>
        </p:spPr>
        <p:txBody>
          <a:bodyPr anchor="t">
            <a:normAutofit/>
          </a:bodyPr>
          <a:lstStyle/>
          <a:p>
            <a:r>
              <a:rPr lang="en-US" sz="1600">
                <a:solidFill>
                  <a:schemeClr val="bg1"/>
                </a:solidFill>
                <a:ea typeface="Meiryo"/>
              </a:rPr>
              <a:t>Udział w programie</a:t>
            </a:r>
          </a:p>
          <a:p>
            <a:r>
              <a:rPr lang="en-US" sz="1600">
                <a:solidFill>
                  <a:schemeClr val="bg1"/>
                </a:solidFill>
                <a:ea typeface="Meiryo"/>
              </a:rPr>
              <a:t>" Kuźnia zdrowych nawyków"</a:t>
            </a:r>
          </a:p>
        </p:txBody>
      </p:sp>
    </p:spTree>
    <p:extLst>
      <p:ext uri="{BB962C8B-B14F-4D97-AF65-F5344CB8AC3E}">
        <p14:creationId xmlns:p14="http://schemas.microsoft.com/office/powerpoint/2010/main" val="42024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5" name="Rectangle 259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Rectangle 261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58AD41-970C-3F87-41EA-FE7730F3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 b="0" cap="all"/>
              <a:t>JADALNIA</a:t>
            </a:r>
            <a:r>
              <a:rPr lang="en-US" sz="2500" b="0" cap="all">
                <a:ea typeface="Meiryo"/>
              </a:rPr>
              <a:t/>
            </a:r>
            <a:br>
              <a:rPr lang="en-US" sz="2500" b="0" cap="all">
                <a:ea typeface="Meiryo"/>
              </a:rPr>
            </a:br>
            <a:r>
              <a:rPr lang="en-US" sz="2500" b="0" cap="all">
                <a:ea typeface="Meiryo"/>
              </a:rPr>
              <a:t>katering</a:t>
            </a:r>
            <a:r>
              <a:rPr lang="en-US" sz="2500" b="0" cap="all"/>
              <a:t/>
            </a:r>
            <a:br>
              <a:rPr lang="en-US" sz="2500" b="0" cap="all"/>
            </a:br>
            <a:endParaRPr lang="en-US" sz="2500" b="0" cap="all">
              <a:ea typeface="Meiryo"/>
            </a:endParaRPr>
          </a:p>
        </p:txBody>
      </p:sp>
      <p:pic>
        <p:nvPicPr>
          <p:cNvPr id="11" name="Obraz 11" descr="Obraz zawierający stół, pomarańczowy, wewnątrz, podłoże&#10;&#10;Opis wygenerowany automatycznie">
            <a:extLst>
              <a:ext uri="{FF2B5EF4-FFF2-40B4-BE49-F238E27FC236}">
                <a16:creationId xmlns:a16="http://schemas.microsoft.com/office/drawing/2014/main" xmlns="" id="{2D9812E3-0DE6-3FDD-EF34-F5ED5537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1" r="-2" b="443"/>
          <a:stretch/>
        </p:blipFill>
        <p:spPr>
          <a:xfrm>
            <a:off x="4691526" y="3465507"/>
            <a:ext cx="3742466" cy="2646135"/>
          </a:xfrm>
          <a:prstGeom prst="rect">
            <a:avLst/>
          </a:prstGeom>
        </p:spPr>
      </p:pic>
      <p:pic>
        <p:nvPicPr>
          <p:cNvPr id="6" name="Obraz 5" descr="Obraz zawierający w pomieszczeniu, ściana, meble, Urządzenie dom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ED301099-06BE-F100-C70B-D968D61C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1" r="-3" b="-3"/>
          <a:stretch/>
        </p:blipFill>
        <p:spPr>
          <a:xfrm>
            <a:off x="8462683" y="3428998"/>
            <a:ext cx="3729318" cy="2712778"/>
          </a:xfrm>
          <a:prstGeom prst="rect">
            <a:avLst/>
          </a:prstGeom>
        </p:spPr>
      </p:pic>
      <p:pic>
        <p:nvPicPr>
          <p:cNvPr id="4" name="Symbol zastępczy zawartości 3" descr="Obraz zawierający w pomieszczeniu, podłoga, ściana, pokój&#10;&#10;Opis wygenerowany automatycznie">
            <a:extLst>
              <a:ext uri="{FF2B5EF4-FFF2-40B4-BE49-F238E27FC236}">
                <a16:creationId xmlns:a16="http://schemas.microsoft.com/office/drawing/2014/main" xmlns="" id="{306FA39C-7BE1-B0D6-E019-23D513DFA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3" r="-5" b="-5"/>
          <a:stretch/>
        </p:blipFill>
        <p:spPr>
          <a:xfrm>
            <a:off x="4703482" y="713433"/>
            <a:ext cx="3786187" cy="2732220"/>
          </a:xfrm>
          <a:prstGeom prst="rect">
            <a:avLst/>
          </a:prstGeom>
        </p:spPr>
      </p:pic>
      <p:pic>
        <p:nvPicPr>
          <p:cNvPr id="3" name="Obraz 3" descr="Obraz zawierający tekst, szereg&#10;&#10;Opis wygenerowany automatycznie">
            <a:extLst>
              <a:ext uri="{FF2B5EF4-FFF2-40B4-BE49-F238E27FC236}">
                <a16:creationId xmlns:a16="http://schemas.microsoft.com/office/drawing/2014/main" xmlns="" id="{EEC23706-4241-5001-7E21-4F84FE0E50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30" r="1" b="24641"/>
          <a:stretch/>
        </p:blipFill>
        <p:spPr>
          <a:xfrm>
            <a:off x="8492723" y="758248"/>
            <a:ext cx="3699281" cy="2687405"/>
          </a:xfrm>
          <a:prstGeom prst="rect">
            <a:avLst/>
          </a:prstGeom>
        </p:spPr>
      </p:pic>
      <p:sp>
        <p:nvSpPr>
          <p:cNvPr id="279" name="Rectangle 263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Content Placeholder 237">
            <a:extLst>
              <a:ext uri="{FF2B5EF4-FFF2-40B4-BE49-F238E27FC236}">
                <a16:creationId xmlns:a16="http://schemas.microsoft.com/office/drawing/2014/main" xmlns="" id="{645884A2-D5DC-6113-CC80-AF23ABB0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pl-PL" b="0">
                <a:latin typeface="Calibri"/>
                <a:ea typeface="Calibri"/>
                <a:cs typeface="Calibri"/>
              </a:rPr>
              <a:t>Zapewniamy również alternatywny sposób żywienia. Młodzież ma do dyspozycji dwa aneksy kuchenne, w których może samodzielnie przygotowywać posiłki.</a:t>
            </a:r>
            <a:endParaRPr lang="en-US" b="0">
              <a:latin typeface="Calibri"/>
              <a:ea typeface="Calibri"/>
              <a:cs typeface="Calibri"/>
            </a:endParaRPr>
          </a:p>
        </p:txBody>
      </p:sp>
      <p:sp>
        <p:nvSpPr>
          <p:cNvPr id="280" name="Rectangle 265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67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69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71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3920" y="3421500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23160C-C63B-B471-321F-7649EA1D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pl-PL" dirty="0">
                <a:ea typeface="Meiryo"/>
              </a:rPr>
              <a:t>Posiłki</a:t>
            </a:r>
            <a:endParaRPr lang="pl-P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B33C70-E3C5-9340-CF5C-5D05CD228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25.9 Posiłki wydawane są w godzinach: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1) śniadanie: 6:00 - 8:00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2) obiad: 13:30- 16:30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3) kolacja: 19:00- 20:00, z zastrzeżeniem ust. 13.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§25.10 Posiłki wydawane są wyłącznie na podstawie ważnej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karty żywieniowej. Zagubienie karty należy zgłosić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u Operatora Gastronomicznego pod tel. 604 494 848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i wnieść opłatę za wydanie duplikatu w ustalonej przez niego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wysokości.</a:t>
            </a:r>
            <a:endParaRPr lang="pl-PL" sz="700"/>
          </a:p>
          <a:p>
            <a:pPr>
              <a:lnSpc>
                <a:spcPct val="130000"/>
              </a:lnSpc>
            </a:pPr>
            <a:endParaRPr lang="pl-PL" sz="700">
              <a:ea typeface="Meiryo"/>
            </a:endParaRPr>
          </a:p>
        </p:txBody>
      </p:sp>
      <p:pic>
        <p:nvPicPr>
          <p:cNvPr id="5" name="Picture 4" descr="Nadlewka">
            <a:extLst>
              <a:ext uri="{FF2B5EF4-FFF2-40B4-BE49-F238E27FC236}">
                <a16:creationId xmlns:a16="http://schemas.microsoft.com/office/drawing/2014/main" xmlns="" id="{31649365-AD5B-57C6-876D-799CA2D02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89" b="-72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36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52" name="Rectangle 140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4" name="Rectangle 142">
            <a:extLst>
              <a:ext uri="{FF2B5EF4-FFF2-40B4-BE49-F238E27FC236}">
                <a16:creationId xmlns:a16="http://schemas.microsoft.com/office/drawing/2014/main" xmlns="" id="{EA164D6B-6878-4B9F-A2D0-985D39B1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Rectangle 144">
            <a:extLst>
              <a:ext uri="{FF2B5EF4-FFF2-40B4-BE49-F238E27FC236}">
                <a16:creationId xmlns:a16="http://schemas.microsoft.com/office/drawing/2014/main" xmlns="" id="{362F176A-9349-4CD7-8042-59C0200C8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5" descr="Obraz zawierający ściana, w pomieszczeniu, podłoga, pokój&#10;&#10;Opis wygenerowany automatycznie">
            <a:extLst>
              <a:ext uri="{FF2B5EF4-FFF2-40B4-BE49-F238E27FC236}">
                <a16:creationId xmlns:a16="http://schemas.microsoft.com/office/drawing/2014/main" xmlns="" id="{5B2FB73C-2E7C-81B9-24F4-80D3B52FC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5" r="3" b="3"/>
          <a:stretch/>
        </p:blipFill>
        <p:spPr>
          <a:xfrm>
            <a:off x="20" y="1074544"/>
            <a:ext cx="7562606" cy="5069861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4E9A171F-91A7-42F8-B25C-E38B244E7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064738AB-B6BE-4867-889A-52CE4AC8D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BAA4C7-6D80-6D5C-BD00-2D5E4C5EC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503" y="1709530"/>
            <a:ext cx="3754671" cy="252851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300" b="0" cap="all">
                <a:solidFill>
                  <a:schemeClr val="tx2"/>
                </a:solidFill>
              </a:rPr>
              <a:t>Nowoczesne lodówki</a:t>
            </a:r>
            <a:br>
              <a:rPr lang="en-US" sz="3300" b="0" cap="all">
                <a:solidFill>
                  <a:schemeClr val="tx2"/>
                </a:solidFill>
              </a:rPr>
            </a:br>
            <a:r>
              <a:rPr lang="en-US" sz="3300" b="0" cap="all">
                <a:solidFill>
                  <a:schemeClr val="tx2"/>
                </a:solidFill>
              </a:rPr>
              <a:t>na każdym piętrze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57851D67-7085-40E2-B146-F91433A28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985AAE23-FCB6-4663-907C-0110B0FDC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9C969C2C-E7E3-4052-87D4-61E733EC1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7C60369F-A41B-4D6E-8990-30E2715C57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71AFAF-CDC2-5A9D-C9E1-D8D46CAD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r>
              <a:rPr lang="en-US" sz="2300" b="0" cap="all"/>
              <a:t>WYKWALIFIKOWANA KADRA</a:t>
            </a:r>
          </a:p>
        </p:txBody>
      </p:sp>
      <p:pic>
        <p:nvPicPr>
          <p:cNvPr id="9" name="Obraz 8" descr="Obraz zawierający muzyka, instrument muzyczny, bęben, Perkusja&#10;&#10;Opis wygenerowany automatycznie">
            <a:extLst>
              <a:ext uri="{FF2B5EF4-FFF2-40B4-BE49-F238E27FC236}">
                <a16:creationId xmlns:a16="http://schemas.microsoft.com/office/drawing/2014/main" xmlns="" id="{4B432DDE-388C-F7F7-2D6A-CC9CE4715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1" r="1" b="42170"/>
          <a:stretch/>
        </p:blipFill>
        <p:spPr>
          <a:xfrm>
            <a:off x="4691526" y="3465507"/>
            <a:ext cx="3742466" cy="2646135"/>
          </a:xfrm>
          <a:prstGeom prst="rect">
            <a:avLst/>
          </a:prstGeom>
        </p:spPr>
      </p:pic>
      <p:pic>
        <p:nvPicPr>
          <p:cNvPr id="8" name="Obraz 7" descr="Obraz zawierający ubrania, instrument muzyczny, osoba, muzyka&#10;&#10;Opis wygenerowany automatycznie">
            <a:extLst>
              <a:ext uri="{FF2B5EF4-FFF2-40B4-BE49-F238E27FC236}">
                <a16:creationId xmlns:a16="http://schemas.microsoft.com/office/drawing/2014/main" xmlns="" id="{9E857F55-BEF1-45C5-260E-10E0831FA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4" b="44469"/>
          <a:stretch/>
        </p:blipFill>
        <p:spPr>
          <a:xfrm>
            <a:off x="8462683" y="3428998"/>
            <a:ext cx="3729318" cy="2712778"/>
          </a:xfrm>
          <a:prstGeom prst="rect">
            <a:avLst/>
          </a:prstGeom>
        </p:spPr>
      </p:pic>
      <p:pic>
        <p:nvPicPr>
          <p:cNvPr id="4" name="Obraz 4" descr="Obraz zawierający osoba, na wolnym powietrzu, pozowanie, grupa&#10;&#10;Opis wygenerowany automatycznie">
            <a:extLst>
              <a:ext uri="{FF2B5EF4-FFF2-40B4-BE49-F238E27FC236}">
                <a16:creationId xmlns:a16="http://schemas.microsoft.com/office/drawing/2014/main" xmlns="" id="{97600FCD-D5E0-360D-B147-80AA84EF1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" b="3778"/>
          <a:stretch/>
        </p:blipFill>
        <p:spPr>
          <a:xfrm>
            <a:off x="4703482" y="713433"/>
            <a:ext cx="3786187" cy="2732220"/>
          </a:xfrm>
          <a:prstGeom prst="rect">
            <a:avLst/>
          </a:prstGeom>
        </p:spPr>
      </p:pic>
      <p:pic>
        <p:nvPicPr>
          <p:cNvPr id="3" name="Obraz 2" descr="Obraz zawierający osoba, Ludzka twarz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8717B3F1-F87B-8FC3-4E09-E8CE0A519B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251" r="1" b="33264"/>
          <a:stretch/>
        </p:blipFill>
        <p:spPr>
          <a:xfrm>
            <a:off x="8492723" y="758248"/>
            <a:ext cx="3699281" cy="2687405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xmlns="" id="{FD6F8937-ECF7-153B-C8E0-EB2CB9FC6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b="0" err="1"/>
              <a:t>Pedagodzy</a:t>
            </a:r>
            <a:r>
              <a:rPr lang="en-US" b="0"/>
              <a:t>, </a:t>
            </a:r>
            <a:r>
              <a:rPr lang="en-US" b="0" err="1"/>
              <a:t>pasjonaci</a:t>
            </a:r>
            <a:r>
              <a:rPr lang="en-US" b="0">
                <a:ea typeface="+mn-lt"/>
                <a:cs typeface="+mn-lt"/>
              </a:rPr>
              <a:t>, </a:t>
            </a:r>
            <a:r>
              <a:rPr lang="en-US" b="0" err="1">
                <a:ea typeface="+mn-lt"/>
                <a:cs typeface="+mn-lt"/>
              </a:rPr>
              <a:t>którzy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pracują</a:t>
            </a:r>
            <a:r>
              <a:rPr lang="en-US" b="0">
                <a:ea typeface="+mn-lt"/>
                <a:cs typeface="+mn-lt"/>
              </a:rPr>
              <a:t> </a:t>
            </a:r>
            <a:r>
              <a:rPr lang="en-US" b="0" err="1">
                <a:ea typeface="+mn-lt"/>
                <a:cs typeface="+mn-lt"/>
              </a:rPr>
              <a:t>nad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kształtowaniem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właściwych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relacji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międzyludzkich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oraz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budowaniem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kompetencji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społecznych</a:t>
            </a:r>
            <a:r>
              <a:rPr lang="en-US" b="0">
                <a:ea typeface="+mn-lt"/>
                <a:cs typeface="+mn-lt"/>
              </a:rPr>
              <a:t>.</a:t>
            </a:r>
            <a:endParaRPr lang="en-US">
              <a:ea typeface="Meiryo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3920" y="3421500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3CCF0D1-6A30-6FB8-5915-06D2C55D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300" b="0" cap="all"/>
              <a:t>ORGANIZACJA ZAJĘĆ W CZASIE WOLNYM OD NAUKI</a:t>
            </a:r>
          </a:p>
        </p:txBody>
      </p:sp>
      <p:pic>
        <p:nvPicPr>
          <p:cNvPr id="8" name="Obraz 7" descr="Obraz zawierający sport, zawody lekkoatletyczne, obuwie, osoba&#10;&#10;Opis wygenerowany automatycznie">
            <a:extLst>
              <a:ext uri="{FF2B5EF4-FFF2-40B4-BE49-F238E27FC236}">
                <a16:creationId xmlns:a16="http://schemas.microsoft.com/office/drawing/2014/main" xmlns="" id="{AF9008F8-9F8A-602C-161B-53C9C82E8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" r="-1" b="-1"/>
          <a:stretch/>
        </p:blipFill>
        <p:spPr>
          <a:xfrm>
            <a:off x="8444753" y="3428997"/>
            <a:ext cx="3747247" cy="2712778"/>
          </a:xfrm>
          <a:prstGeom prst="rect">
            <a:avLst/>
          </a:prstGeom>
        </p:spPr>
      </p:pic>
      <p:pic>
        <p:nvPicPr>
          <p:cNvPr id="6" name="Symbol zastępczy zawartości 5" descr="Obraz zawierający siatkówka, zawody lekkoatletyczne, obuwie, sport&#10;&#10;Opis wygenerowany automatycznie">
            <a:extLst>
              <a:ext uri="{FF2B5EF4-FFF2-40B4-BE49-F238E27FC236}">
                <a16:creationId xmlns:a16="http://schemas.microsoft.com/office/drawing/2014/main" xmlns="" id="{CB779466-5B3E-7773-828D-6D5A1C38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35" b="1"/>
          <a:stretch/>
        </p:blipFill>
        <p:spPr>
          <a:xfrm>
            <a:off x="4684955" y="713433"/>
            <a:ext cx="3770556" cy="5431128"/>
          </a:xfrm>
          <a:prstGeom prst="rect">
            <a:avLst/>
          </a:prstGeom>
        </p:spPr>
      </p:pic>
      <p:pic>
        <p:nvPicPr>
          <p:cNvPr id="7" name="Obraz 6" descr="Obraz zawierający zawody lekkoatletyczne, sport, osoba, obuwie&#10;&#10;Opis wygenerowany automatycznie">
            <a:extLst>
              <a:ext uri="{FF2B5EF4-FFF2-40B4-BE49-F238E27FC236}">
                <a16:creationId xmlns:a16="http://schemas.microsoft.com/office/drawing/2014/main" xmlns="" id="{6FDAF6AB-29B4-5968-DD4F-804CA7674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8" r="-2" b="-2"/>
          <a:stretch/>
        </p:blipFill>
        <p:spPr>
          <a:xfrm>
            <a:off x="8492719" y="758249"/>
            <a:ext cx="3699281" cy="268740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xmlns="" id="{0BD72070-E4EF-BA83-218B-0D260E7D3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vert="horz" lIns="109728" tIns="109728" rIns="109728" bIns="91440" rtlCol="0" anchor="t">
            <a:normAutofit/>
          </a:bodyPr>
          <a:lstStyle/>
          <a:p>
            <a:r>
              <a:rPr lang="en-US" b="0">
                <a:ea typeface="+mn-lt"/>
                <a:cs typeface="+mn-lt"/>
              </a:rPr>
              <a:t>Jest </a:t>
            </a:r>
            <a:r>
              <a:rPr lang="en-US" b="0" err="1">
                <a:ea typeface="+mn-lt"/>
                <a:cs typeface="+mn-lt"/>
              </a:rPr>
              <a:t>prowadzona</a:t>
            </a:r>
            <a:r>
              <a:rPr lang="en-US" b="0">
                <a:ea typeface="+mn-lt"/>
                <a:cs typeface="+mn-lt"/>
              </a:rPr>
              <a:t> w </a:t>
            </a:r>
            <a:r>
              <a:rPr lang="en-US" b="0" err="1">
                <a:ea typeface="+mn-lt"/>
                <a:cs typeface="+mn-lt"/>
              </a:rPr>
              <a:t>dobrze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wyposażonych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i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nowoczesnych</a:t>
            </a:r>
            <a:r>
              <a:rPr lang="en-US" b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obiektach</a:t>
            </a:r>
            <a:r>
              <a:rPr lang="en-US" b="0">
                <a:ea typeface="+mn-lt"/>
                <a:cs typeface="+mn-lt"/>
              </a:rPr>
              <a:t> </a:t>
            </a:r>
            <a:r>
              <a:rPr lang="en-US" b="0" err="1">
                <a:ea typeface="+mn-lt"/>
                <a:cs typeface="+mn-lt"/>
              </a:rPr>
              <a:t>sportowych</a:t>
            </a:r>
            <a:r>
              <a:rPr lang="en-US" b="0">
                <a:ea typeface="+mn-lt"/>
                <a:cs typeface="+mn-lt"/>
              </a:rPr>
              <a:t>.</a:t>
            </a:r>
            <a:endParaRPr lang="en-US" b="0"/>
          </a:p>
          <a:p>
            <a:r>
              <a:rPr lang="en-US" b="0" err="1"/>
              <a:t>Siatkówka</a:t>
            </a:r>
            <a:r>
              <a:rPr lang="en-US" b="0"/>
              <a:t>, badminton, </a:t>
            </a:r>
            <a:r>
              <a:rPr lang="en-US" b="0" err="1"/>
              <a:t>koszykówka</a:t>
            </a:r>
            <a:endParaRPr lang="en-US" b="0">
              <a:ea typeface="Meiryo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1C650C-BA21-2243-C55C-57AA482C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pl-PL" sz="1700">
                <a:ea typeface="Meiryo"/>
              </a:rPr>
              <a:t>LODOWISKO,SIŁOWNIA</a:t>
            </a:r>
          </a:p>
        </p:txBody>
      </p:sp>
      <p:pic>
        <p:nvPicPr>
          <p:cNvPr id="4" name="Obraz 4" descr="Obraz zawierający sufit, w pomieszczeniu, podłoga&#10;&#10;Opis wygenerowany automatycznie">
            <a:extLst>
              <a:ext uri="{FF2B5EF4-FFF2-40B4-BE49-F238E27FC236}">
                <a16:creationId xmlns:a16="http://schemas.microsoft.com/office/drawing/2014/main" xmlns="" id="{9E844F89-C9A3-47A1-C46E-5406DD526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" r="-1" b="-1"/>
          <a:stretch/>
        </p:blipFill>
        <p:spPr>
          <a:xfrm>
            <a:off x="8444753" y="3428997"/>
            <a:ext cx="3747247" cy="2712778"/>
          </a:xfrm>
          <a:prstGeom prst="rect">
            <a:avLst/>
          </a:prstGeom>
        </p:spPr>
      </p:pic>
      <p:pic>
        <p:nvPicPr>
          <p:cNvPr id="5" name="Obraz 5" descr="Obraz zawierający tekst, sylwetka&#10;&#10;Opis wygenerowany automatycznie">
            <a:extLst>
              <a:ext uri="{FF2B5EF4-FFF2-40B4-BE49-F238E27FC236}">
                <a16:creationId xmlns:a16="http://schemas.microsoft.com/office/drawing/2014/main" xmlns="" id="{F3A51A90-F965-C592-C733-E4CCE615C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3" r="14973" b="1"/>
          <a:stretch/>
        </p:blipFill>
        <p:spPr>
          <a:xfrm>
            <a:off x="4684955" y="713433"/>
            <a:ext cx="3770556" cy="5431128"/>
          </a:xfrm>
          <a:prstGeom prst="rect">
            <a:avLst/>
          </a:prstGeom>
        </p:spPr>
      </p:pic>
      <p:pic>
        <p:nvPicPr>
          <p:cNvPr id="6" name="Obraz 6" descr="Obraz zawierający tekst, pozowanie&#10;&#10;Opis wygenerowany automatycznie">
            <a:extLst>
              <a:ext uri="{FF2B5EF4-FFF2-40B4-BE49-F238E27FC236}">
                <a16:creationId xmlns:a16="http://schemas.microsoft.com/office/drawing/2014/main" xmlns="" id="{DA4727DB-02D2-27F2-A385-DD70DB417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9" r="-2" b="22042"/>
          <a:stretch/>
        </p:blipFill>
        <p:spPr>
          <a:xfrm>
            <a:off x="8492719" y="758249"/>
            <a:ext cx="3699281" cy="2687405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573074D5-BD1F-B4A3-063D-0429EB926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EB1CCE3-FB1D-471C-9AFE-D20E81E64A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BC5525-EAA7-7AB0-86CA-993E3B3D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>
            <a:normAutofit/>
          </a:bodyPr>
          <a:lstStyle/>
          <a:p>
            <a:r>
              <a:rPr lang="en-US" b="0" cap="all">
                <a:solidFill>
                  <a:schemeClr val="bg1"/>
                </a:solidFill>
                <a:ea typeface="Meiryo"/>
              </a:rPr>
              <a:t>Studio muzyczne</a:t>
            </a:r>
            <a:endParaRPr lang="en-US" b="0" cap="all">
              <a:solidFill>
                <a:schemeClr val="bg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60F38E87-6AF8-4488-B608-9FA2F57B4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CC3B76D-CC6E-42D0-8666-2A2164AB5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2BA9D6C-8214-4E25-AF8B-48762AD8D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DBE9B8BD-472F-4F54-AC9D-101EE34969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0871A14F-64B0-4CCE-900E-695C55EFF3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xmlns="" id="{BBCA8E85-C219-EA3C-0A7E-DC598DD97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r>
              <a:rPr lang="en-US" dirty="0" err="1">
                <a:ea typeface="Meiryo"/>
              </a:rPr>
              <a:t>Wielu</a:t>
            </a:r>
            <a:r>
              <a:rPr lang="en-US" dirty="0">
                <a:ea typeface="Meiryo"/>
              </a:rPr>
              <a:t> z </a:t>
            </a:r>
            <a:r>
              <a:rPr lang="en-US" dirty="0" err="1">
                <a:ea typeface="Meiryo"/>
              </a:rPr>
              <a:t>naszych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uczniów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dzieli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się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swoimi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pasjami</a:t>
            </a:r>
            <a:r>
              <a:rPr lang="en-US" dirty="0">
                <a:ea typeface="Meiryo"/>
              </a:rPr>
              <a:t>.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FDBC76A-295F-4635-A28D-ADA24F383A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ubrania, osoba, instrument muzyczny, gitara&#10;&#10;Opis wygenerowany automatycznie">
            <a:extLst>
              <a:ext uri="{FF2B5EF4-FFF2-40B4-BE49-F238E27FC236}">
                <a16:creationId xmlns:a16="http://schemas.microsoft.com/office/drawing/2014/main" xmlns="" id="{A530D4DC-5018-37BB-2FC4-58F0FD68D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2" r="10756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xmlns="" id="{CA22F210-7186-4074-94C5-FAD2C2EB1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1C4FED8-D85F-4B52-875F-AB6873B50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68B81C-10B2-D2F1-B9A3-C425A8D1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863600"/>
            <a:ext cx="6007100" cy="336649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6000" b="0" cap="all">
                <a:solidFill>
                  <a:schemeClr val="bg1"/>
                </a:solidFill>
              </a:rPr>
              <a:t>WNIOSEK</a:t>
            </a:r>
            <a:br>
              <a:rPr lang="en-US" sz="6000" b="0" cap="all">
                <a:solidFill>
                  <a:schemeClr val="bg1"/>
                </a:solidFill>
              </a:rPr>
            </a:br>
            <a:r>
              <a:rPr lang="en-US" sz="6000" b="0" cap="all">
                <a:solidFill>
                  <a:schemeClr val="bg1"/>
                </a:solidFill>
              </a:rPr>
              <a:t>ONLINE 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DB6F1A97-1A74-73AF-38A8-788056876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238024"/>
              </p:ext>
            </p:extLst>
          </p:nvPr>
        </p:nvGraphicFramePr>
        <p:xfrm>
          <a:off x="4757929" y="1164597"/>
          <a:ext cx="6790606" cy="437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1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B1CCE3-FB1D-471C-9AFE-D20E81E64A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311283-AB6C-7227-102D-40B06355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  <a:ea typeface="Meiryo"/>
              </a:rPr>
              <a:t>Przydatne linki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F38E87-6AF8-4488-B608-9FA2F57B40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C3B76D-CC6E-42D0-8666-2A2164AB5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2BA9D6C-8214-4E25-AF8B-48762AD8D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BE9B8BD-472F-4F54-AC9D-101EE34969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871A14F-64B0-4CCE-900E-695C55EFF3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BF89B95-6D4F-0207-2491-4E14D190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l-PL" b="0" dirty="0">
                <a:ea typeface="+mn-lt"/>
                <a:cs typeface="+mn-lt"/>
                <a:hlinkClick r:id="rId2"/>
              </a:rPr>
              <a:t>https://lo14.wroc.pl/rekrutacja-do-internatu-lo-xiv-rok-szkolny-20252026,1760,pl</a:t>
            </a:r>
            <a:endParaRPr lang="pl-PL">
              <a:ea typeface="+mn-lt"/>
              <a:cs typeface="+mn-lt"/>
            </a:endParaRPr>
          </a:p>
          <a:p>
            <a:pPr>
              <a:lnSpc>
                <a:spcPct val="130000"/>
              </a:lnSpc>
            </a:pPr>
            <a:r>
              <a:rPr lang="pl-PL" b="0" dirty="0">
                <a:ea typeface="+mn-lt"/>
                <a:cs typeface="+mn-lt"/>
                <a:hlinkClick r:id="rId3"/>
              </a:rPr>
              <a:t>https://lo14.wroc.pl/informacje-ogolne-dotyczace-procedury-zakwaterowania-wychowanka,1305,pl</a:t>
            </a:r>
            <a:endParaRPr lang="pl-PL"/>
          </a:p>
          <a:p>
            <a:pPr>
              <a:lnSpc>
                <a:spcPct val="130000"/>
              </a:lnSpc>
            </a:pPr>
            <a:endParaRPr lang="pl-PL" b="0">
              <a:ea typeface="+mn-lt"/>
              <a:cs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FDBC76A-295F-4635-A28D-ADA24F383A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olorowe numery PIN połączone z wątkiem">
            <a:extLst>
              <a:ext uri="{FF2B5EF4-FFF2-40B4-BE49-F238E27FC236}">
                <a16:creationId xmlns:a16="http://schemas.microsoft.com/office/drawing/2014/main" xmlns="" id="{B143834D-0BBB-87B6-E31B-351832C454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r="33808" b="-3"/>
          <a:stretch/>
        </p:blipFill>
        <p:spPr>
          <a:xfrm>
            <a:off x="6857698" y="10"/>
            <a:ext cx="53343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53CB1C-1792-68B7-367D-AB12A1E8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r>
              <a:rPr lang="en-US" b="0" cap="all">
                <a:ea typeface="Meiryo"/>
              </a:rPr>
              <a:t>Trasa</a:t>
            </a:r>
            <a:endParaRPr lang="en-US" b="0" cap="all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xmlns="" id="{A66456EC-94F8-66DB-B769-4C4F1F87A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r>
              <a:rPr lang="en-US" dirty="0">
                <a:ea typeface="Meiryo"/>
              </a:rPr>
              <a:t>Jak </a:t>
            </a:r>
            <a:r>
              <a:rPr lang="en-US" dirty="0" err="1">
                <a:ea typeface="Meiryo"/>
              </a:rPr>
              <a:t>dotrzeć</a:t>
            </a:r>
            <a:r>
              <a:rPr lang="en-US" dirty="0">
                <a:ea typeface="Meiryo"/>
              </a:rPr>
              <a:t> do </a:t>
            </a:r>
            <a:r>
              <a:rPr lang="en-US" dirty="0" err="1">
                <a:ea typeface="Meiryo"/>
              </a:rPr>
              <a:t>nas</a:t>
            </a:r>
            <a:r>
              <a:rPr lang="en-US" dirty="0">
                <a:ea typeface="Meiryo"/>
              </a:rPr>
              <a:t> z </a:t>
            </a:r>
            <a:r>
              <a:rPr lang="en-US" dirty="0" err="1">
                <a:ea typeface="Meiryo"/>
              </a:rPr>
              <a:t>budynku</a:t>
            </a:r>
            <a:r>
              <a:rPr lang="en-US" dirty="0">
                <a:ea typeface="Meiryo"/>
              </a:rPr>
              <a:t> </a:t>
            </a:r>
            <a:r>
              <a:rPr lang="en-US" dirty="0" err="1">
                <a:ea typeface="Meiryo"/>
              </a:rPr>
              <a:t>szkoły</a:t>
            </a:r>
            <a:r>
              <a:rPr lang="en-US" dirty="0">
                <a:ea typeface="Meiryo"/>
              </a:rPr>
              <a:t>.</a:t>
            </a:r>
            <a:endParaRPr lang="en-US" dirty="0"/>
          </a:p>
        </p:txBody>
      </p:sp>
      <p:pic>
        <p:nvPicPr>
          <p:cNvPr id="4" name="Symbol zastępczy zawartości 3" descr="Obraz zawierający tekst, mapa, Plan&#10;&#10;Opis wygenerowany automatycznie">
            <a:extLst>
              <a:ext uri="{FF2B5EF4-FFF2-40B4-BE49-F238E27FC236}">
                <a16:creationId xmlns:a16="http://schemas.microsoft.com/office/drawing/2014/main" xmlns="" id="{6F8C480F-1FBD-EA27-ABCD-64000D87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194" b="-1"/>
          <a:stretch/>
        </p:blipFill>
        <p:spPr>
          <a:xfrm>
            <a:off x="5188714" y="1596817"/>
            <a:ext cx="6514470" cy="366436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CA4CB2-9071-41EB-AABB-2D8EB939D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Kolorowe koperty">
            <a:extLst>
              <a:ext uri="{FF2B5EF4-FFF2-40B4-BE49-F238E27FC236}">
                <a16:creationId xmlns:a16="http://schemas.microsoft.com/office/drawing/2014/main" xmlns="" id="{119D85CF-E808-E22B-1189-851A2E26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3" r="24313" b="-4"/>
          <a:stretch/>
        </p:blipFill>
        <p:spPr>
          <a:xfrm>
            <a:off x="1" y="10"/>
            <a:ext cx="4654296" cy="52905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86F6BD-9C49-4F4F-99EA-9C5AA31835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7806" y="-2"/>
            <a:ext cx="7494194" cy="1641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BB9DF8-BD58-BA26-2862-3FCB689A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671" y="265706"/>
            <a:ext cx="6399212" cy="1162801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1"/>
                </a:solidFill>
                <a:ea typeface="Meiryo"/>
              </a:rPr>
              <a:t>KONTAKT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7DA365B-E064-481A-A62D-18CD31DB3F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74795" y="1658471"/>
            <a:ext cx="7517205" cy="35410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6DBE49D-AABD-458B-B2DF-4D5FA7D5C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205919"/>
            <a:ext cx="4651248" cy="1652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833CC6-729B-40E8-B891-D93467E34B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236801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19E31B-DF59-1A7D-7223-5C103FE7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70" y="1940119"/>
            <a:ext cx="6172413" cy="3029446"/>
          </a:xfrm>
        </p:spPr>
        <p:txBody>
          <a:bodyPr>
            <a:normAutofit/>
          </a:bodyPr>
          <a:lstStyle/>
          <a:p>
            <a:r>
              <a:rPr lang="pl-PL" dirty="0">
                <a:ea typeface="Meiryo"/>
                <a:hlinkClick r:id="rId3"/>
              </a:rPr>
              <a:t>INTERNAT@LO14.WROC.PL</a:t>
            </a:r>
            <a:endParaRPr lang="pl-PL">
              <a:ea typeface="Meiryo"/>
            </a:endParaRPr>
          </a:p>
          <a:p>
            <a:r>
              <a:rPr lang="pl-PL" dirty="0">
                <a:ea typeface="Meiryo"/>
              </a:rPr>
              <a:t>UL. TORUŃSKA 72</a:t>
            </a:r>
          </a:p>
          <a:p>
            <a:r>
              <a:rPr lang="pl-PL" dirty="0">
                <a:ea typeface="Meiryo"/>
              </a:rPr>
              <a:t>51-410 WROCŁAW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5757897-7307-46AF-923D-FF5BF45DD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5205919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CA22F210-7186-4074-94C5-FAD2C2EB1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ymbol zastępczy zawartości 5" descr="Obraz zawierający na wolnym powietrzu, niebo, budynek, wod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E5A56C50-A4CE-663C-EA70-11A5A7249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696" b="3304"/>
          <a:stretch/>
        </p:blipFill>
        <p:spPr>
          <a:xfrm>
            <a:off x="20" y="-2"/>
            <a:ext cx="12191980" cy="685800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11C4FED8-D85F-4B52-875F-AB6873B50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80CDB1-5E72-77CC-66F0-BAF9CD9B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863600"/>
            <a:ext cx="6007100" cy="336649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6000" b="0" cap="all">
                <a:solidFill>
                  <a:schemeClr val="bg1"/>
                </a:solidFill>
              </a:rPr>
              <a:t>ZAPRASZAMY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86BF29A-B957-E6F5-9563-4A1F7D1D7953}"/>
              </a:ext>
            </a:extLst>
          </p:cNvPr>
          <p:cNvSpPr txBox="1"/>
          <p:nvPr/>
        </p:nvSpPr>
        <p:spPr>
          <a:xfrm>
            <a:off x="1026583" y="6498166"/>
            <a:ext cx="24447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err="1">
                <a:solidFill>
                  <a:schemeClr val="bg1"/>
                </a:solidFill>
                <a:ea typeface="Meiryo"/>
              </a:rPr>
              <a:t>Fot.A</a:t>
            </a:r>
            <a:r>
              <a:rPr lang="pl-PL" dirty="0">
                <a:solidFill>
                  <a:schemeClr val="bg1"/>
                </a:solidFill>
                <a:ea typeface="Meiryo"/>
              </a:rPr>
              <a:t>. </a:t>
            </a:r>
            <a:r>
              <a:rPr lang="pl-PL" err="1">
                <a:solidFill>
                  <a:schemeClr val="bg1"/>
                </a:solidFill>
                <a:ea typeface="Meiryo"/>
              </a:rPr>
              <a:t>Gościej</a:t>
            </a:r>
            <a:endParaRPr lang="pl-PL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3591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6950BFC3-D8DA-4A85-94F7-54DA5524770B}">
      <p188:commentRel xmlns:p188="http://schemas.microsoft.com/office/powerpoint/2018/8/main" xmlns="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xmlns="" id="{A7FF7231-97B5-40C6-8958-17E8D45D68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1862C7FC-352D-4762-A023-4B26F9E673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25688"/>
            <a:ext cx="1009935" cy="2603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1" descr="Obraz zawierający na wolnym powietrzu, niebo, woda, odbicie&#10;&#10;Opis wygenerowany automatycznie">
            <a:extLst>
              <a:ext uri="{FF2B5EF4-FFF2-40B4-BE49-F238E27FC236}">
                <a16:creationId xmlns:a16="http://schemas.microsoft.com/office/drawing/2014/main" xmlns="" id="{3E3678DE-8068-0D7E-CC2C-C2E8B1D50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6" r="1" b="19091"/>
          <a:stretch/>
        </p:blipFill>
        <p:spPr>
          <a:xfrm>
            <a:off x="1070774" y="889694"/>
            <a:ext cx="5728321" cy="2530211"/>
          </a:xfrm>
          <a:prstGeom prst="rect">
            <a:avLst/>
          </a:prstGeom>
        </p:spPr>
      </p:pic>
      <p:pic>
        <p:nvPicPr>
          <p:cNvPr id="18" name="Symbol zastępczy zawartości 17" descr="Obraz zawierający na wolnym powietrzu, drzewo, niebo, chmura&#10;&#10;Opis wygenerowany automatycznie">
            <a:extLst>
              <a:ext uri="{FF2B5EF4-FFF2-40B4-BE49-F238E27FC236}">
                <a16:creationId xmlns:a16="http://schemas.microsoft.com/office/drawing/2014/main" xmlns="" id="{F2AA1679-747D-328A-08EC-3A90A86BF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5" r="1" b="34775"/>
          <a:stretch/>
        </p:blipFill>
        <p:spPr>
          <a:xfrm>
            <a:off x="6841864" y="10"/>
            <a:ext cx="5350136" cy="3437658"/>
          </a:xfrm>
          <a:prstGeom prst="rect">
            <a:avLst/>
          </a:prstGeom>
        </p:spPr>
      </p:pic>
      <p:pic>
        <p:nvPicPr>
          <p:cNvPr id="22" name="Obraz 21" descr="Obraz zawierający na wolnym powietrzu, Lampa uliczna, drzewo, zima&#10;&#10;Opis wygenerowany automatycznie">
            <a:extLst>
              <a:ext uri="{FF2B5EF4-FFF2-40B4-BE49-F238E27FC236}">
                <a16:creationId xmlns:a16="http://schemas.microsoft.com/office/drawing/2014/main" xmlns="" id="{6F0F79A5-875F-4DEE-2132-A23E81D49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49" r="-1" b="27130"/>
          <a:stretch/>
        </p:blipFill>
        <p:spPr>
          <a:xfrm>
            <a:off x="1070774" y="3437667"/>
            <a:ext cx="5748977" cy="3420334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65C691BE-C737-470C-94D1-F63DEF890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22798" y="3438099"/>
            <a:ext cx="5369202" cy="2633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2196E4-7DB8-5911-32B5-A065BD6A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17" y="3616649"/>
            <a:ext cx="4754880" cy="740666"/>
          </a:xfrm>
        </p:spPr>
        <p:txBody>
          <a:bodyPr vert="horz" lIns="109728" tIns="109728" rIns="109728" bIns="91440" rtlCol="0"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lang="en-US" sz="1300" b="0" cap="all">
                <a:solidFill>
                  <a:schemeClr val="bg1"/>
                </a:solidFill>
              </a:rPr>
              <a:t>POŁOŻENie</a:t>
            </a:r>
            <a:br>
              <a:rPr lang="en-US" sz="1300" b="0" cap="all">
                <a:solidFill>
                  <a:schemeClr val="bg1"/>
                </a:solidFill>
              </a:rPr>
            </a:br>
            <a:r>
              <a:rPr lang="en-US" sz="1300" b="0" cap="all">
                <a:solidFill>
                  <a:schemeClr val="bg1"/>
                </a:solidFill>
              </a:rPr>
              <a:t>ul.Toruńska 72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D3359E63-5E11-43B2-8DE4-6987380E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xmlns="" id="{0AFAD299-BD71-4ABF-87E4-A9DB100D15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419907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D9C3E457-541D-4754-9868-31A6AEAC2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B6C74C26-EC59-407B-B171-5BA517E83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25686"/>
            <a:ext cx="6858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ontent Placeholder 99">
            <a:extLst>
              <a:ext uri="{FF2B5EF4-FFF2-40B4-BE49-F238E27FC236}">
                <a16:creationId xmlns:a16="http://schemas.microsoft.com/office/drawing/2014/main" xmlns="" id="{713E2010-2C65-CF21-E8BB-9146ECAC6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6417" y="4375507"/>
            <a:ext cx="4754880" cy="1528364"/>
          </a:xfrm>
        </p:spPr>
        <p:txBody>
          <a:bodyPr anchor="t">
            <a:normAutofit/>
          </a:bodyPr>
          <a:lstStyle/>
          <a:p>
            <a:r>
              <a:rPr lang="pl-PL" sz="11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Wejście do budynku znajduje się przy ul. Toruńskiej 72, jest on dobrze skomunikowany( komunikacja miejska) z dworcem kolejowym i autobusowym oraz centrum miasta.</a:t>
            </a:r>
            <a:endParaRPr lang="en-US" sz="1100" b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2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67E467-60F8-08E0-9BAF-B333BBF9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pl-PL">
                <a:ea typeface="Meiryo"/>
              </a:rPr>
              <a:t>BUDYNEK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xmlns="" id="{EEE74999-F6DC-39FF-3592-909C582E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r>
              <a:rPr lang="pl-PL" sz="11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Budynek jest zlokalizowany na terenie kampusu, na ponad 6 hektarowym obszarze w skład, którego wchodzą: główny budynek szkoły, pływalnia, lodowisko i boiska sportowe. Obydwa wejścia mają dostosowanie dla osób niepełnosprawnych.</a:t>
            </a:r>
          </a:p>
        </p:txBody>
      </p:sp>
      <p:pic>
        <p:nvPicPr>
          <p:cNvPr id="10" name="Obraz 10" descr="Obraz zawierający podłoże, zewnętrzne, pojemnik, kontener&#10;&#10;Opis wygenerowany automatycznie">
            <a:extLst>
              <a:ext uri="{FF2B5EF4-FFF2-40B4-BE49-F238E27FC236}">
                <a16:creationId xmlns:a16="http://schemas.microsoft.com/office/drawing/2014/main" xmlns="" id="{9E7B674B-BB42-A84C-9A74-D6D8825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0" r="-2" b="1454"/>
          <a:stretch/>
        </p:blipFill>
        <p:spPr>
          <a:xfrm>
            <a:off x="5052779" y="997533"/>
            <a:ext cx="3060607" cy="2164020"/>
          </a:xfrm>
          <a:prstGeom prst="rect">
            <a:avLst/>
          </a:prstGeom>
        </p:spPr>
      </p:pic>
      <p:pic>
        <p:nvPicPr>
          <p:cNvPr id="11" name="Obraz 11" descr="Obraz zawierający podłoże, zewnętrzne, niebieski, kamień&#10;&#10;Opis wygenerowany automatycznie">
            <a:extLst>
              <a:ext uri="{FF2B5EF4-FFF2-40B4-BE49-F238E27FC236}">
                <a16:creationId xmlns:a16="http://schemas.microsoft.com/office/drawing/2014/main" xmlns="" id="{882508EE-DBE3-43EC-5559-9A25B4C29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2" b="29351"/>
          <a:stretch/>
        </p:blipFill>
        <p:spPr>
          <a:xfrm>
            <a:off x="8847625" y="998511"/>
            <a:ext cx="2979171" cy="2167128"/>
          </a:xfrm>
          <a:prstGeom prst="rect">
            <a:avLst/>
          </a:prstGeom>
        </p:spPr>
      </p:pic>
      <p:pic>
        <p:nvPicPr>
          <p:cNvPr id="7" name="Obraz 7" descr="Obraz zawierający budynek, zewnętrzne, blok mieszkalny&#10;&#10;Opis wygenerowany automatycznie">
            <a:extLst>
              <a:ext uri="{FF2B5EF4-FFF2-40B4-BE49-F238E27FC236}">
                <a16:creationId xmlns:a16="http://schemas.microsoft.com/office/drawing/2014/main" xmlns="" id="{E0ED8575-8015-5E65-DC24-510F1CEB6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90" r="3" b="13789"/>
          <a:stretch/>
        </p:blipFill>
        <p:spPr>
          <a:xfrm>
            <a:off x="5082679" y="3754641"/>
            <a:ext cx="3003080" cy="2167128"/>
          </a:xfrm>
          <a:prstGeom prst="rect">
            <a:avLst/>
          </a:prstGeom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703E0ADF-EF37-328B-148A-D42E71C33E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44" r="1" b="26871"/>
          <a:stretch/>
        </p:blipFill>
        <p:spPr>
          <a:xfrm>
            <a:off x="8845672" y="3754641"/>
            <a:ext cx="2983077" cy="2167128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3920" y="3421500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CA22F210-7186-4074-94C5-FAD2C2EB1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6" descr="Obraz zawierający ściana, w pomieszczeniu, podłoga, sufit&#10;&#10;Opis wygenerowany automatycznie">
            <a:extLst>
              <a:ext uri="{FF2B5EF4-FFF2-40B4-BE49-F238E27FC236}">
                <a16:creationId xmlns:a16="http://schemas.microsoft.com/office/drawing/2014/main" xmlns="" id="{8DCDF745-C732-00F4-65BE-2C1ECBB3B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7" r="937"/>
          <a:stretch/>
        </p:blipFill>
        <p:spPr>
          <a:xfrm>
            <a:off x="20" y="-2"/>
            <a:ext cx="8126803" cy="68580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ED93057-B056-4D1D-B0DA-F1619DAA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25689"/>
            <a:ext cx="8129873" cy="26033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7D690C-8DA0-6FF1-DE75-71D123CA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933" y="1064632"/>
            <a:ext cx="4797502" cy="164676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b="0" cap="all">
                <a:solidFill>
                  <a:schemeClr val="bg1"/>
                </a:solidFill>
              </a:rPr>
              <a:t>WARUNKI MIESZKANIOWE</a:t>
            </a:r>
          </a:p>
        </p:txBody>
      </p:sp>
      <p:pic>
        <p:nvPicPr>
          <p:cNvPr id="7" name="Obraz 7" descr="Obraz zawierający podłoga, w pomieszczeniu, ściana, sufit&#10;&#10;Opis wygenerowany automatycznie">
            <a:extLst>
              <a:ext uri="{FF2B5EF4-FFF2-40B4-BE49-F238E27FC236}">
                <a16:creationId xmlns:a16="http://schemas.microsoft.com/office/drawing/2014/main" xmlns="" id="{FA092104-9673-A950-5473-B1ABE439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1" r="692" b="4"/>
          <a:stretch/>
        </p:blipFill>
        <p:spPr>
          <a:xfrm>
            <a:off x="-6098" y="889700"/>
            <a:ext cx="2710226" cy="25072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574A3D-9991-4D4A-91DF-0D0DE47DB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68982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odłoga, w pomieszczeniu, ściana, sufit&#10;&#10;Opis wygenerowany automatycznie">
            <a:extLst>
              <a:ext uri="{FF2B5EF4-FFF2-40B4-BE49-F238E27FC236}">
                <a16:creationId xmlns:a16="http://schemas.microsoft.com/office/drawing/2014/main" xmlns="" id="{1B808FEA-544D-FF27-3F8D-C33D628C6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1205"/>
          <a:stretch/>
        </p:blipFill>
        <p:spPr>
          <a:xfrm>
            <a:off x="8132291" y="-6"/>
            <a:ext cx="4059709" cy="3429002"/>
          </a:xfrm>
          <a:prstGeom prst="rect">
            <a:avLst/>
          </a:prstGeom>
        </p:spPr>
      </p:pic>
      <p:pic>
        <p:nvPicPr>
          <p:cNvPr id="5" name="Obraz 5" descr="Obraz zawierający ściana, w pomieszczeniu, podłoga, budynek&#10;&#10;Opis wygenerowany automatycznie">
            <a:extLst>
              <a:ext uri="{FF2B5EF4-FFF2-40B4-BE49-F238E27FC236}">
                <a16:creationId xmlns:a16="http://schemas.microsoft.com/office/drawing/2014/main" xmlns="" id="{F70B21B0-EA7F-6C4F-3B44-E81FA2A2A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2" r="4751" b="-3"/>
          <a:stretch/>
        </p:blipFill>
        <p:spPr>
          <a:xfrm>
            <a:off x="8129872" y="3461004"/>
            <a:ext cx="4062128" cy="33969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986E1E-DEE3-4E67-92C7-D1AE1EE79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693497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1ABBF53-937F-4EAE-B41D-6438893A51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25689"/>
            <a:ext cx="812901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0A2A356-639E-4340-ACBF-9DF27BFE0C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3396996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E20F98-CD64-CD37-140B-60F4342D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pl-PL" b="0">
                <a:ea typeface="Meiryo"/>
              </a:rPr>
              <a:t>Kontakt</a:t>
            </a:r>
            <a:endParaRPr lang="pl-PL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721B141-60EE-F19E-83E8-3EBCAB498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endParaRPr lang="pl-PL" sz="700" b="0">
              <a:ea typeface="Meiryo"/>
            </a:endParaRPr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Internat przy Liceum Ogólnokształcącym nr XIV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im. Polonii Belgijskiej we Wrocławiu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51–410 Wrocław, ul. Toruńska 72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Portiernia: 71 798-68-90 wew. 151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Wychowawcy: 71 798-68-90 wew. 201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e-mail: </a:t>
            </a:r>
            <a:r>
              <a:rPr lang="pl-PL" sz="700" b="0">
                <a:ea typeface="+mn-lt"/>
                <a:cs typeface="+mn-lt"/>
                <a:hlinkClick r:id="rId2"/>
              </a:rPr>
              <a:t>wychowawcy@lo14.wroc.pl</a:t>
            </a:r>
            <a:endParaRPr lang="pl-PL" sz="700"/>
          </a:p>
          <a:p>
            <a:pPr>
              <a:lnSpc>
                <a:spcPct val="130000"/>
              </a:lnSpc>
            </a:pPr>
            <a:r>
              <a:rPr lang="pl-PL" sz="700" b="0">
                <a:ea typeface="Meiryo"/>
              </a:rPr>
              <a:t>Kierownik: </a:t>
            </a:r>
          </a:p>
          <a:p>
            <a:pPr>
              <a:lnSpc>
                <a:spcPct val="130000"/>
              </a:lnSpc>
            </a:pPr>
            <a:r>
              <a:rPr lang="pl-PL" sz="700" b="0">
                <a:ea typeface="+mn-lt"/>
                <a:cs typeface="+mn-lt"/>
              </a:rPr>
              <a:t>e-mail: </a:t>
            </a:r>
            <a:r>
              <a:rPr lang="pl-PL" sz="700" b="0">
                <a:ea typeface="+mn-lt"/>
                <a:cs typeface="+mn-lt"/>
                <a:hlinkClick r:id="rId3"/>
              </a:rPr>
              <a:t>internat@lo14.wroc.pl</a:t>
            </a:r>
            <a:endParaRPr lang="pl-PL" sz="700"/>
          </a:p>
          <a:p>
            <a:pPr>
              <a:lnSpc>
                <a:spcPct val="130000"/>
              </a:lnSpc>
            </a:pPr>
            <a:endParaRPr lang="pl-PL" sz="700">
              <a:ea typeface="Meiryo"/>
            </a:endParaRPr>
          </a:p>
        </p:txBody>
      </p:sp>
      <p:pic>
        <p:nvPicPr>
          <p:cNvPr id="4" name="Obraz 3" descr="Obraz zawierający na wolnym powietrzu, niebo, woda, chm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315CFB6E-ADD3-353D-C1F5-31F244F4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53" r="-1" b="-1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1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13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0" name="Rectangle 117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Rectangle 119">
            <a:extLst>
              <a:ext uri="{FF2B5EF4-FFF2-40B4-BE49-F238E27FC236}">
                <a16:creationId xmlns:a16="http://schemas.microsoft.com/office/drawing/2014/main" xmlns="" id="{CA22F210-7186-4074-94C5-FAD2C2EB15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6" descr="Obraz zawierający w pomieszczeniu, podłoga, ściana, okno&#10;&#10;Opis wygenerowany automatycznie">
            <a:extLst>
              <a:ext uri="{FF2B5EF4-FFF2-40B4-BE49-F238E27FC236}">
                <a16:creationId xmlns:a16="http://schemas.microsoft.com/office/drawing/2014/main" xmlns="" id="{DD1980EB-5F0A-E1A3-084E-E3040D4A1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5" r="5568"/>
          <a:stretch/>
        </p:blipFill>
        <p:spPr>
          <a:xfrm>
            <a:off x="20" y="-2"/>
            <a:ext cx="7554411" cy="6858002"/>
          </a:xfrm>
          <a:prstGeom prst="rect">
            <a:avLst/>
          </a:prstGeom>
        </p:spPr>
      </p:pic>
      <p:pic>
        <p:nvPicPr>
          <p:cNvPr id="3" name="Obraz 2" descr="Obraz zawierający w pomieszczeniu, podłoga, meble, ściana&#10;&#10;Opis wygenerowany automatycznie">
            <a:extLst>
              <a:ext uri="{FF2B5EF4-FFF2-40B4-BE49-F238E27FC236}">
                <a16:creationId xmlns:a16="http://schemas.microsoft.com/office/drawing/2014/main" xmlns="" id="{D8383BF6-8A86-3B40-55E7-8CE05C1E0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4" r="40650" b="3"/>
          <a:stretch/>
        </p:blipFill>
        <p:spPr>
          <a:xfrm rot="5400000">
            <a:off x="8184059" y="-578941"/>
            <a:ext cx="3429000" cy="4586882"/>
          </a:xfrm>
          <a:prstGeom prst="rect">
            <a:avLst/>
          </a:prstGeom>
        </p:spPr>
      </p:pic>
      <p:pic>
        <p:nvPicPr>
          <p:cNvPr id="5" name="Obraz 5" descr="Obraz zawierający ściana, w pomieszczeniu, podłoga, pokój&#10;&#10;Opis wygenerowany automatycznie">
            <a:extLst>
              <a:ext uri="{FF2B5EF4-FFF2-40B4-BE49-F238E27FC236}">
                <a16:creationId xmlns:a16="http://schemas.microsoft.com/office/drawing/2014/main" xmlns="" id="{CBB6C58D-BB98-306E-DFB6-1CB7F9BD4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777"/>
          <a:stretch/>
        </p:blipFill>
        <p:spPr>
          <a:xfrm>
            <a:off x="7627142" y="3461005"/>
            <a:ext cx="4564858" cy="3396996"/>
          </a:xfrm>
          <a:prstGeom prst="rect">
            <a:avLst/>
          </a:prstGeom>
        </p:spPr>
      </p:pic>
      <p:sp>
        <p:nvSpPr>
          <p:cNvPr id="142" name="Rectangle 121">
            <a:extLst>
              <a:ext uri="{FF2B5EF4-FFF2-40B4-BE49-F238E27FC236}">
                <a16:creationId xmlns:a16="http://schemas.microsoft.com/office/drawing/2014/main" xmlns="" id="{11C4FED8-D85F-4B52-875F-AB6873B503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9F715F-280F-B5F6-B7A4-3D53B625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863600"/>
            <a:ext cx="6007100" cy="336649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6000" b="0" cap="all">
                <a:solidFill>
                  <a:schemeClr val="bg1"/>
                </a:solidFill>
              </a:rPr>
              <a:t>ŚWIETLICE </a:t>
            </a:r>
            <a:br>
              <a:rPr lang="en-US" sz="6000" b="0" cap="all">
                <a:solidFill>
                  <a:schemeClr val="bg1"/>
                </a:solidFill>
              </a:rPr>
            </a:br>
            <a:endParaRPr lang="en-US" sz="6000" b="0" cap="all">
              <a:solidFill>
                <a:schemeClr val="bg1"/>
              </a:solidFill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xmlns="" id="{4EEF05AC-0E96-ABBE-7939-1B93DDA82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4290191"/>
            <a:ext cx="6003227" cy="1345689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0">
                <a:solidFill>
                  <a:schemeClr val="bg1"/>
                </a:solidFill>
              </a:rPr>
              <a:t>Na każdym piętrze grupy wychowawczej</a:t>
            </a:r>
          </a:p>
        </p:txBody>
      </p:sp>
      <p:sp useBgFill="1">
        <p:nvSpPr>
          <p:cNvPr id="143" name="Rectangle 123">
            <a:extLst>
              <a:ext uri="{FF2B5EF4-FFF2-40B4-BE49-F238E27FC236}">
                <a16:creationId xmlns:a16="http://schemas.microsoft.com/office/drawing/2014/main" xmlns="" id="{A3282412-7736-4C66-94B2-C459C26B4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52005" y="3396997"/>
            <a:ext cx="6858002" cy="64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25">
            <a:extLst>
              <a:ext uri="{FF2B5EF4-FFF2-40B4-BE49-F238E27FC236}">
                <a16:creationId xmlns:a16="http://schemas.microsoft.com/office/drawing/2014/main" xmlns="" id="{32BF0F5E-6EE1-4827-94BD-02F3387BB9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3424" y="3396996"/>
            <a:ext cx="4608576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xmlns="" id="{099405E2-1A96-4DBA-A9DC-4C2A1B421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79855050-A75B-4DD0-9B56-8B1C7722D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275955-870C-1281-E99F-53B3815B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 vert="horz" lIns="109728" tIns="109728" rIns="109728" bIns="9144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 b="0" cap="all" err="1"/>
              <a:t>Pokój</a:t>
            </a:r>
            <a:r>
              <a:rPr lang="en-US" sz="2500" b="0" cap="all"/>
              <a:t> </a:t>
            </a:r>
            <a:r>
              <a:rPr lang="en-US" sz="2500" b="0" cap="all" err="1"/>
              <a:t>cichej</a:t>
            </a:r>
            <a:r>
              <a:rPr lang="en-US" sz="2500" b="0" cap="all"/>
              <a:t> </a:t>
            </a:r>
            <a:r>
              <a:rPr lang="en-US" sz="2500" b="0" cap="all" err="1"/>
              <a:t>nauki</a:t>
            </a:r>
            <a:r>
              <a:rPr lang="en-US" sz="2500" b="0" cap="all"/>
              <a:t> I relaksacji</a:t>
            </a:r>
            <a:endParaRPr lang="en-US" sz="2500" b="0" cap="all">
              <a:ea typeface="Meiryo"/>
            </a:endParaRPr>
          </a:p>
        </p:txBody>
      </p:sp>
      <p:pic>
        <p:nvPicPr>
          <p:cNvPr id="7" name="Symbol zastępczy zawartości 6" descr="Obraz zawierający ściana, w pomieszczeniu, ramka na zdjęcia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137708F3-A833-07C0-561A-EB6F219E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67" r="1" b="1238"/>
          <a:stretch/>
        </p:blipFill>
        <p:spPr>
          <a:xfrm>
            <a:off x="8444753" y="3428997"/>
            <a:ext cx="3747247" cy="2712778"/>
          </a:xfrm>
          <a:prstGeom prst="rect">
            <a:avLst/>
          </a:prstGeom>
        </p:spPr>
      </p:pic>
      <p:pic>
        <p:nvPicPr>
          <p:cNvPr id="9" name="Obraz 8" descr="Obraz zawierający w pomieszczeniu, ściana, meble, aranżacja wnę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BAEBBDE0-5454-5DFE-A4FE-7D8BEC84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1" r="293" b="1"/>
          <a:stretch/>
        </p:blipFill>
        <p:spPr>
          <a:xfrm>
            <a:off x="4684955" y="713433"/>
            <a:ext cx="3770556" cy="5431128"/>
          </a:xfrm>
          <a:prstGeom prst="rect">
            <a:avLst/>
          </a:prstGeom>
        </p:spPr>
      </p:pic>
      <p:pic>
        <p:nvPicPr>
          <p:cNvPr id="8" name="Obraz 7" descr="Obraz zawierający w pomieszczeniu, meble, podłoga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xmlns="" id="{09B48753-6578-4711-77B2-3F6B4B7512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428" r="1" b="20087"/>
          <a:stretch/>
        </p:blipFill>
        <p:spPr>
          <a:xfrm>
            <a:off x="8492719" y="758249"/>
            <a:ext cx="3699281" cy="2687405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2060C0F7-61A6-4E64-A77E-AFBD81127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xmlns="" id="{3D06B279-5013-9AA9-3F3D-6893954D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BCF4857D-F003-4CA1-82AB-00900B100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DB791336-FCAA-4174-9303-B3F374861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CA212158-300D-44D0-9CCE-472C3F669E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88521F4-D44A-42C5-9BDB-5CA255540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5E6738EB-6FF0-4AF9-8462-57F4494B88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1649735B-7A94-4CFA-B31A-CFBAD459B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28711" y="716225"/>
            <a:ext cx="64008" cy="54315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24E81BD4-F8B8-44C0-A93B-A825E70EF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42960" y="3421500"/>
            <a:ext cx="374904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ED69555-EE48-4B19-812B-4E1068DBF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57">
            <a:extLst>
              <a:ext uri="{FF2B5EF4-FFF2-40B4-BE49-F238E27FC236}">
                <a16:creationId xmlns:a16="http://schemas.microsoft.com/office/drawing/2014/main" xmlns="" id="{57AEB73D-F521-4B19-820F-12DB6BCC84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B72EEBA-3A5D-41CE-8465-A45A0F656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EA164D6B-6878-4B9F-A2D0-985D39B1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64738AB-B6BE-4867-889A-52CE4AC8D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BE80ED-FD0C-511B-BBBF-0529D688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1709530"/>
            <a:ext cx="3754671" cy="252851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800" b="0" cap="all">
                <a:solidFill>
                  <a:schemeClr val="bg1"/>
                </a:solidFill>
              </a:rPr>
              <a:t>Nabycie miejsca w Internacie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BD49B71-B686-4DFD-93AD-40CB19B62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72066" y="0"/>
            <a:ext cx="751993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C60369F-A41B-4D6E-8990-30E2715C57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6E5CC35E-7DBA-EB70-E821-CDD21C245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9734643"/>
              </p:ext>
            </p:extLst>
          </p:nvPr>
        </p:nvGraphicFramePr>
        <p:xfrm>
          <a:off x="5152171" y="831850"/>
          <a:ext cx="6172200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attaVTI">
  <a:themeElements>
    <a:clrScheme name="AnalogousFromDarkSeedLeftStep">
      <a:dk1>
        <a:srgbClr val="000000"/>
      </a:dk1>
      <a:lt1>
        <a:srgbClr val="FFFFFF"/>
      </a:lt1>
      <a:dk2>
        <a:srgbClr val="36371F"/>
      </a:dk2>
      <a:lt2>
        <a:srgbClr val="E8E2E4"/>
      </a:lt2>
      <a:accent1>
        <a:srgbClr val="39B293"/>
      </a:accent1>
      <a:accent2>
        <a:srgbClr val="2FB75C"/>
      </a:accent2>
      <a:accent3>
        <a:srgbClr val="46B73B"/>
      </a:accent3>
      <a:accent4>
        <a:srgbClr val="71B32E"/>
      </a:accent4>
      <a:accent5>
        <a:srgbClr val="9FA836"/>
      </a:accent5>
      <a:accent6>
        <a:srgbClr val="BC8D30"/>
      </a:accent6>
      <a:hlink>
        <a:srgbClr val="748B2E"/>
      </a:hlink>
      <a:folHlink>
        <a:srgbClr val="7F7F7F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ppt/theme/theme2.xml><?xml version="1.0" encoding="utf-8"?>
<a:theme xmlns:a="http://schemas.openxmlformats.org/drawingml/2006/main" name="ShojiVTI">
  <a:themeElements>
    <a:clrScheme name="AnalogousFromDarkSeedLeftStep">
      <a:dk1>
        <a:srgbClr val="000000"/>
      </a:dk1>
      <a:lt1>
        <a:srgbClr val="FFFFFF"/>
      </a:lt1>
      <a:dk2>
        <a:srgbClr val="221B33"/>
      </a:dk2>
      <a:lt2>
        <a:srgbClr val="F0F3F1"/>
      </a:lt2>
      <a:accent1>
        <a:srgbClr val="E729A7"/>
      </a:accent1>
      <a:accent2>
        <a:srgbClr val="C517D5"/>
      </a:accent2>
      <a:accent3>
        <a:srgbClr val="8829E7"/>
      </a:accent3>
      <a:accent4>
        <a:srgbClr val="3C2DD9"/>
      </a:accent4>
      <a:accent5>
        <a:srgbClr val="2968E7"/>
      </a:accent5>
      <a:accent6>
        <a:srgbClr val="17A5D5"/>
      </a:accent6>
      <a:hlink>
        <a:srgbClr val="3F54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2</TotalTime>
  <Words>368</Words>
  <Application>Microsoft Office PowerPoint</Application>
  <PresentationFormat>Panoramiczny</PresentationFormat>
  <Paragraphs>72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Meiryo</vt:lpstr>
      <vt:lpstr>Arial</vt:lpstr>
      <vt:lpstr>Calibri</vt:lpstr>
      <vt:lpstr>Corbel</vt:lpstr>
      <vt:lpstr>Walbaum Display</vt:lpstr>
      <vt:lpstr>RegattaVTI</vt:lpstr>
      <vt:lpstr>ShojiVTI</vt:lpstr>
      <vt:lpstr>Internat DZIEŃ OTWARTyCH DRZWI</vt:lpstr>
      <vt:lpstr>Trasa</vt:lpstr>
      <vt:lpstr>POŁOŻENie ul.Toruńska 72</vt:lpstr>
      <vt:lpstr>BUDYNEK</vt:lpstr>
      <vt:lpstr>WARUNKI MIESZKANIOWE</vt:lpstr>
      <vt:lpstr>Kontakt</vt:lpstr>
      <vt:lpstr>ŚWIETLICE  </vt:lpstr>
      <vt:lpstr>Pokój cichej nauki I relaksacji</vt:lpstr>
      <vt:lpstr>Nabycie miejsca w Internacie</vt:lpstr>
      <vt:lpstr>WYŻYWIENIE</vt:lpstr>
      <vt:lpstr>JADALNIA katering </vt:lpstr>
      <vt:lpstr>Posiłki</vt:lpstr>
      <vt:lpstr>Nowoczesne lodówki na każdym piętrze</vt:lpstr>
      <vt:lpstr>WYKWALIFIKOWANA KADRA</vt:lpstr>
      <vt:lpstr>ORGANIZACJA ZAJĘĆ W CZASIE WOLNYM OD NAUKI</vt:lpstr>
      <vt:lpstr>LODOWISKO,SIŁOWNIA</vt:lpstr>
      <vt:lpstr>Studio muzyczne</vt:lpstr>
      <vt:lpstr>WNIOSEK ONLINE </vt:lpstr>
      <vt:lpstr>Przydatne linki</vt:lpstr>
      <vt:lpstr>KONTAKT</vt:lpstr>
      <vt:lpstr>ZAPRASZAMY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mfrister</dc:creator>
  <cp:lastModifiedBy>eswillo</cp:lastModifiedBy>
  <cp:revision>615</cp:revision>
  <dcterms:created xsi:type="dcterms:W3CDTF">2023-03-29T18:35:56Z</dcterms:created>
  <dcterms:modified xsi:type="dcterms:W3CDTF">2025-03-31T12:08:19Z</dcterms:modified>
</cp:coreProperties>
</file>